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4" r:id="rId1"/>
  </p:sldMasterIdLst>
  <p:notesMasterIdLst>
    <p:notesMasterId r:id="rId20"/>
  </p:notesMasterIdLst>
  <p:handoutMasterIdLst>
    <p:handoutMasterId r:id="rId21"/>
  </p:handoutMasterIdLst>
  <p:sldIdLst>
    <p:sldId id="256" r:id="rId2"/>
    <p:sldId id="358" r:id="rId3"/>
    <p:sldId id="266" r:id="rId4"/>
    <p:sldId id="312" r:id="rId5"/>
    <p:sldId id="351" r:id="rId6"/>
    <p:sldId id="340" r:id="rId7"/>
    <p:sldId id="341" r:id="rId8"/>
    <p:sldId id="342" r:id="rId9"/>
    <p:sldId id="343" r:id="rId10"/>
    <p:sldId id="344" r:id="rId11"/>
    <p:sldId id="345" r:id="rId12"/>
    <p:sldId id="352" r:id="rId13"/>
    <p:sldId id="353" r:id="rId14"/>
    <p:sldId id="346" r:id="rId15"/>
    <p:sldId id="354" r:id="rId16"/>
    <p:sldId id="348" r:id="rId17"/>
    <p:sldId id="359" r:id="rId18"/>
    <p:sldId id="35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40" autoAdjust="0"/>
    <p:restoredTop sz="96672" autoAdjust="0"/>
  </p:normalViewPr>
  <p:slideViewPr>
    <p:cSldViewPr snapToObjects="1">
      <p:cViewPr varScale="1">
        <p:scale>
          <a:sx n="104" d="100"/>
          <a:sy n="104" d="100"/>
        </p:scale>
        <p:origin x="-8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6" Type="http://schemas.openxmlformats.org/officeDocument/2006/relationships/tableStyles" Target="tableStyle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1" Type="http://schemas.openxmlformats.org/officeDocument/2006/relationships/handoutMaster" Target="handoutMasters/handout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lw:gpo-m1:doc:papers:optbench:abstrac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lw:gpo-m1:doc:papers:optbench:abstrac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lw:gpo-m1:doc:papers:optbench:tpch1G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47625">
              <a:noFill/>
            </a:ln>
          </c:spPr>
          <c:xVal>
            <c:numRef>
              <c:f>Sheet1!$A$1:$A$10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xVal>
          <c:yVal>
            <c:numRef>
              <c:f>Sheet1!$B$1:$B$10</c:f>
              <c:numCache>
                <c:formatCode>General</c:formatCode>
                <c:ptCount val="10"/>
                <c:pt idx="0">
                  <c:v>3.6</c:v>
                </c:pt>
                <c:pt idx="1">
                  <c:v>7.3</c:v>
                </c:pt>
                <c:pt idx="2">
                  <c:v>9.2</c:v>
                </c:pt>
                <c:pt idx="3">
                  <c:v>9.9</c:v>
                </c:pt>
                <c:pt idx="4">
                  <c:v>10.0</c:v>
                </c:pt>
                <c:pt idx="5">
                  <c:v>10.1</c:v>
                </c:pt>
                <c:pt idx="6">
                  <c:v>10.8</c:v>
                </c:pt>
                <c:pt idx="7">
                  <c:v>12.7</c:v>
                </c:pt>
                <c:pt idx="8">
                  <c:v>16.4</c:v>
                </c:pt>
                <c:pt idx="9">
                  <c:v>22.5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9209896"/>
        <c:axId val="489212856"/>
      </c:scatterChart>
      <c:valAx>
        <c:axId val="489209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89212856"/>
        <c:crosses val="autoZero"/>
        <c:crossBetween val="midCat"/>
      </c:valAx>
      <c:valAx>
        <c:axId val="489212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920989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47625">
              <a:noFill/>
            </a:ln>
          </c:spPr>
          <c:xVal>
            <c:numRef>
              <c:f>Sheet1!$A$14:$A$23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xVal>
          <c:yVal>
            <c:numRef>
              <c:f>Sheet1!$B$14:$B$23</c:f>
              <c:numCache>
                <c:formatCode>General</c:formatCode>
                <c:ptCount val="10"/>
                <c:pt idx="0">
                  <c:v>16.0</c:v>
                </c:pt>
                <c:pt idx="1">
                  <c:v>16.0</c:v>
                </c:pt>
                <c:pt idx="2">
                  <c:v>3.0</c:v>
                </c:pt>
                <c:pt idx="3">
                  <c:v>13.0</c:v>
                </c:pt>
                <c:pt idx="4">
                  <c:v>4.0</c:v>
                </c:pt>
                <c:pt idx="5">
                  <c:v>22.0</c:v>
                </c:pt>
                <c:pt idx="6">
                  <c:v>13.0</c:v>
                </c:pt>
                <c:pt idx="7">
                  <c:v>22.0</c:v>
                </c:pt>
                <c:pt idx="8">
                  <c:v>14.0</c:v>
                </c:pt>
                <c:pt idx="9">
                  <c:v>11.0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9265416"/>
        <c:axId val="489268376"/>
      </c:scatterChart>
      <c:valAx>
        <c:axId val="489265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89268376"/>
        <c:crosses val="autoZero"/>
        <c:crossBetween val="midCat"/>
      </c:valAx>
      <c:valAx>
        <c:axId val="489268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926541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'tpch1g-spear-rho'!$B$1</c:f>
              <c:strCache>
                <c:ptCount val="1"/>
                <c:pt idx="0">
                  <c:v>Spear_Rho</c:v>
                </c:pt>
              </c:strCache>
            </c:strRef>
          </c:tx>
          <c:invertIfNegative val="0"/>
          <c:cat>
            <c:strRef>
              <c:f>'tpch1g-spear-rho'!$A$2:$A$23</c:f>
              <c:strCache>
                <c:ptCount val="22"/>
                <c:pt idx="0">
                  <c:v>q01</c:v>
                </c:pt>
                <c:pt idx="1">
                  <c:v>q02</c:v>
                </c:pt>
                <c:pt idx="2">
                  <c:v>q03</c:v>
                </c:pt>
                <c:pt idx="3">
                  <c:v>q04</c:v>
                </c:pt>
                <c:pt idx="4">
                  <c:v>q05</c:v>
                </c:pt>
                <c:pt idx="5">
                  <c:v>q06</c:v>
                </c:pt>
                <c:pt idx="6">
                  <c:v>q07</c:v>
                </c:pt>
                <c:pt idx="7">
                  <c:v>q08</c:v>
                </c:pt>
                <c:pt idx="8">
                  <c:v>q09</c:v>
                </c:pt>
                <c:pt idx="9">
                  <c:v>q10</c:v>
                </c:pt>
                <c:pt idx="10">
                  <c:v>q11</c:v>
                </c:pt>
                <c:pt idx="11">
                  <c:v>q12</c:v>
                </c:pt>
                <c:pt idx="12">
                  <c:v>q13</c:v>
                </c:pt>
                <c:pt idx="13">
                  <c:v>q14</c:v>
                </c:pt>
                <c:pt idx="14">
                  <c:v>q15</c:v>
                </c:pt>
                <c:pt idx="15">
                  <c:v>q16</c:v>
                </c:pt>
                <c:pt idx="16">
                  <c:v>q17</c:v>
                </c:pt>
                <c:pt idx="17">
                  <c:v>q18</c:v>
                </c:pt>
                <c:pt idx="18">
                  <c:v>q19</c:v>
                </c:pt>
                <c:pt idx="19">
                  <c:v>q20</c:v>
                </c:pt>
                <c:pt idx="20">
                  <c:v>q21</c:v>
                </c:pt>
                <c:pt idx="21">
                  <c:v>q22</c:v>
                </c:pt>
              </c:strCache>
            </c:strRef>
          </c:cat>
          <c:val>
            <c:numRef>
              <c:f>'tpch1g-spear-rho'!$B$2:$B$23</c:f>
              <c:numCache>
                <c:formatCode>General</c:formatCode>
                <c:ptCount val="22"/>
                <c:pt idx="0">
                  <c:v>0.48181818182</c:v>
                </c:pt>
                <c:pt idx="1">
                  <c:v>0.612030075188</c:v>
                </c:pt>
                <c:pt idx="2">
                  <c:v>0.649350649352</c:v>
                </c:pt>
                <c:pt idx="3">
                  <c:v>0.788311688312</c:v>
                </c:pt>
                <c:pt idx="4">
                  <c:v>0.955844155846</c:v>
                </c:pt>
                <c:pt idx="5">
                  <c:v>0.77142857143</c:v>
                </c:pt>
                <c:pt idx="6">
                  <c:v>0.79097744361</c:v>
                </c:pt>
                <c:pt idx="7">
                  <c:v>0.749350649352</c:v>
                </c:pt>
                <c:pt idx="8">
                  <c:v>0.33116883117</c:v>
                </c:pt>
                <c:pt idx="9">
                  <c:v>0.74025974026</c:v>
                </c:pt>
                <c:pt idx="10">
                  <c:v>0.854545454546</c:v>
                </c:pt>
                <c:pt idx="11">
                  <c:v>0.754545454546</c:v>
                </c:pt>
                <c:pt idx="12">
                  <c:v>0.776623376624</c:v>
                </c:pt>
                <c:pt idx="13">
                  <c:v>0.545454545456</c:v>
                </c:pt>
                <c:pt idx="14">
                  <c:v>0.367532467534</c:v>
                </c:pt>
                <c:pt idx="15">
                  <c:v>0.777922077924</c:v>
                </c:pt>
                <c:pt idx="16">
                  <c:v>0.9010989011</c:v>
                </c:pt>
                <c:pt idx="17">
                  <c:v>0.79090909091</c:v>
                </c:pt>
                <c:pt idx="18">
                  <c:v>0.59090909091</c:v>
                </c:pt>
                <c:pt idx="19">
                  <c:v>0.688311688312</c:v>
                </c:pt>
                <c:pt idx="20">
                  <c:v>0.75064935065</c:v>
                </c:pt>
                <c:pt idx="21">
                  <c:v>0.585714285716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542487512"/>
        <c:axId val="542490456"/>
      </c:barChart>
      <c:catAx>
        <c:axId val="542487512"/>
        <c:scaling>
          <c:orientation val="minMax"/>
        </c:scaling>
        <c:delete val="0"/>
        <c:axPos val="b"/>
        <c:majorTickMark val="none"/>
        <c:minorTickMark val="none"/>
        <c:tickLblPos val="nextTo"/>
        <c:crossAx val="542490456"/>
        <c:crosses val="autoZero"/>
        <c:auto val="1"/>
        <c:lblAlgn val="ctr"/>
        <c:lblOffset val="100"/>
        <c:noMultiLvlLbl val="0"/>
      </c:catAx>
      <c:valAx>
        <c:axId val="542490456"/>
        <c:scaling>
          <c:orientation val="minMax"/>
          <c:max val="1.0"/>
          <c:min val="-1.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542487512"/>
        <c:crosses val="autoZero"/>
        <c:crossBetween val="between"/>
      </c:valAx>
    </c:plotArea>
    <c:plotVisOnly val="1"/>
    <c:dispBlanksAs val="gap"/>
    <c:showDLblsOverMax val="0"/>
  </c:chart>
  <c:spPr>
    <a:effectLst>
      <a:glow rad="101600">
        <a:schemeClr val="accent1">
          <a:lumMod val="75000"/>
          <a:alpha val="75000"/>
        </a:schemeClr>
      </a:glow>
    </a:effectLst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ln w="47625">
              <a:noFill/>
            </a:ln>
          </c:spPr>
          <c:invertIfNegative val="0"/>
          <c:cat>
            <c:numRef>
              <c:f>Sheet1!$A$1:$A$4</c:f>
              <c:numCache>
                <c:formatCode>General</c:formatCode>
                <c:ptCount val="4"/>
                <c:pt idx="0">
                  <c:v>100.0</c:v>
                </c:pt>
                <c:pt idx="1">
                  <c:v>150.0</c:v>
                </c:pt>
                <c:pt idx="2">
                  <c:v>300.0</c:v>
                </c:pt>
                <c:pt idx="3">
                  <c:v>1000.0</c:v>
                </c:pt>
              </c:numCache>
            </c:numRef>
          </c:cat>
          <c:val>
            <c:numRef>
              <c:f>Sheet1!$B$1:$B$4</c:f>
              <c:numCache>
                <c:formatCode>General</c:formatCode>
                <c:ptCount val="4"/>
                <c:pt idx="0">
                  <c:v>0.919</c:v>
                </c:pt>
                <c:pt idx="1">
                  <c:v>0.847</c:v>
                </c:pt>
                <c:pt idx="2">
                  <c:v>0.831</c:v>
                </c:pt>
                <c:pt idx="3">
                  <c:v>0.557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2545816"/>
        <c:axId val="542548760"/>
      </c:barChart>
      <c:catAx>
        <c:axId val="542545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42548760"/>
        <c:crosses val="autoZero"/>
        <c:auto val="1"/>
        <c:lblAlgn val="ctr"/>
        <c:lblOffset val="100"/>
        <c:noMultiLvlLbl val="0"/>
      </c:catAx>
      <c:valAx>
        <c:axId val="542548760"/>
        <c:scaling>
          <c:orientation val="minMax"/>
          <c:max val="1.0"/>
          <c:min val="-1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25458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5FE3E-2784-E842-A6C0-938FD8D1F575}" type="datetime1">
              <a:rPr lang="en-US" smtClean="0"/>
              <a:pPr/>
              <a:t>6/24/11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3280D-B2B6-DC4B-8474-D8906F52F2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614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A4CED-16D9-A54B-89C2-9D4231DBE373}" type="datetime1">
              <a:rPr lang="en-US" smtClean="0"/>
              <a:pPr/>
              <a:t>6/24/11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E216C-FD9F-7045-AE50-099A920E48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111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E216C-FD9F-7045-AE50-099A920E481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E216C-FD9F-7045-AE50-099A920E481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6/30/2009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Florian Waas, EMC/Greenplum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44A-A79E-A841-B38A-669B0C68AB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6/30/2009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Florian Waas, EMC/Greenplum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44A-A79E-A841-B38A-669B0C68AB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6/30/2009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Florian Waas, EMC/Greenplum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44A-A79E-A841-B38A-669B0C68AB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6/30/2009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Florian Waas, EMC/Greenplum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44A-A79E-A841-B38A-669B0C68AB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6/30/2009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r>
              <a:rPr kumimoji="0" lang="en-US" sz="1100" smtClean="0">
                <a:solidFill>
                  <a:schemeClr val="tx2"/>
                </a:solidFill>
              </a:rPr>
              <a:t>Florian Waas, EMC/Greenplum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6/30/2009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Florian Waas, EMC/Greenplum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44A-A79E-A841-B38A-669B0C68AB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6/30/2009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Florian Waas, EMC/Greenplum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44A-A79E-A841-B38A-669B0C68AB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6/30/2009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Florian Waas, EMC/Greenplum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44A-A79E-A841-B38A-669B0C68AB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6/30/2009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Florian Waas, EMC/Greenplum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44A-A79E-A841-B38A-669B0C68AB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6/30/2009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Florian Waas, EMC/Greenplum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44A-A79E-A841-B38A-669B0C68AB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r>
              <a:rPr lang="en-US" smtClean="0"/>
              <a:t>6/30/2009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r>
              <a:rPr lang="en-US" smtClean="0"/>
              <a:t>Florian Waas, EMC/Greenplum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5230744A-A79E-A841-B38A-669B0C68AB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6/30/2009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Florian Waas, EMC/Greenplum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230744A-A79E-A841-B38A-669B0C68AB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3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hyperlink" Target="mailto:Shin.zhang@microsoft.com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mailto:florian.waas@emc.com" TargetMode="External"/><Relationship Id="rId3" Type="http://schemas.openxmlformats.org/officeDocument/2006/relationships/hyperlink" Target="mailto:leogia@microsoft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057400" y="4108969"/>
            <a:ext cx="7086600" cy="13557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spc="-100" dirty="0" smtClean="0">
                <a:solidFill>
                  <a:schemeClr val="tx2">
                    <a:satMod val="200000"/>
                  </a:schemeClr>
                </a:solidFill>
                <a:latin typeface="Helvetica Neue Light"/>
                <a:ea typeface="+mj-ea"/>
                <a:cs typeface="Helvetica Neue Light"/>
              </a:rPr>
              <a:t>Florian Waas, EMC Corp.</a:t>
            </a:r>
          </a:p>
          <a:p>
            <a:pPr>
              <a:buNone/>
            </a:pPr>
            <a:r>
              <a:rPr lang="en-US" sz="2200" spc="-100" dirty="0" smtClean="0">
                <a:solidFill>
                  <a:schemeClr val="tx2">
                    <a:satMod val="200000"/>
                  </a:schemeClr>
                </a:solidFill>
                <a:latin typeface="Helvetica Neue Light"/>
                <a:ea typeface="+mj-ea"/>
                <a:cs typeface="Helvetica Neue Light"/>
              </a:rPr>
              <a:t>Leo </a:t>
            </a:r>
            <a:r>
              <a:rPr lang="en-US" sz="2200" spc="-100" dirty="0" err="1" smtClean="0">
                <a:solidFill>
                  <a:schemeClr val="tx2">
                    <a:satMod val="200000"/>
                  </a:schemeClr>
                </a:solidFill>
                <a:latin typeface="Helvetica Neue Light"/>
                <a:ea typeface="+mj-ea"/>
                <a:cs typeface="Helvetica Neue Light"/>
              </a:rPr>
              <a:t>Giakoumakis</a:t>
            </a:r>
            <a:r>
              <a:rPr lang="en-US" sz="2200" spc="-100" dirty="0" smtClean="0">
                <a:solidFill>
                  <a:schemeClr val="tx2">
                    <a:satMod val="200000"/>
                  </a:schemeClr>
                </a:solidFill>
                <a:latin typeface="Helvetica Neue Light"/>
                <a:ea typeface="+mj-ea"/>
                <a:cs typeface="Helvetica Neue Light"/>
              </a:rPr>
              <a:t>, Microsoft Corp.</a:t>
            </a:r>
          </a:p>
          <a:p>
            <a:pPr>
              <a:buNone/>
            </a:pPr>
            <a:r>
              <a:rPr lang="en-US" sz="2200" spc="-100" dirty="0" smtClean="0">
                <a:solidFill>
                  <a:schemeClr val="tx2">
                    <a:satMod val="200000"/>
                  </a:schemeClr>
                </a:solidFill>
                <a:latin typeface="Helvetica Neue Light"/>
                <a:ea typeface="+mj-ea"/>
                <a:cs typeface="Helvetica Neue Light"/>
              </a:rPr>
              <a:t>Shin Zhang, Microsoft Corp</a:t>
            </a:r>
          </a:p>
          <a:p>
            <a:pPr>
              <a:buNone/>
            </a:pPr>
            <a:r>
              <a:rPr lang="en-US" sz="2200" spc="-100" dirty="0" smtClean="0">
                <a:solidFill>
                  <a:schemeClr val="tx2">
                    <a:satMod val="200000"/>
                  </a:schemeClr>
                </a:solidFill>
                <a:latin typeface="Helvetica Neue Light"/>
                <a:ea typeface="+mj-ea"/>
                <a:cs typeface="Helvetica Neue Light"/>
              </a:rPr>
              <a:t>06/13/</a:t>
            </a:r>
            <a:r>
              <a:rPr lang="en-US" sz="2200" spc="-100" dirty="0">
                <a:solidFill>
                  <a:schemeClr val="tx2">
                    <a:satMod val="200000"/>
                  </a:schemeClr>
                </a:solidFill>
                <a:latin typeface="Helvetica Neue Light"/>
                <a:ea typeface="+mj-ea"/>
                <a:cs typeface="Helvetica Neue Light"/>
              </a:rPr>
              <a:t>2011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057400" y="1655763"/>
            <a:ext cx="6629400" cy="13922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5400" b="1" dirty="0" smtClean="0">
                <a:solidFill>
                  <a:schemeClr val="accent3"/>
                </a:solidFill>
                <a:latin typeface="Helvetica Neue"/>
                <a:cs typeface="Helvetica Neue"/>
              </a:rPr>
              <a:t>Plan Space Analysis</a:t>
            </a:r>
            <a:br>
              <a:rPr lang="en-US" sz="5400" b="1" dirty="0" smtClean="0">
                <a:solidFill>
                  <a:schemeClr val="accent3"/>
                </a:solidFill>
                <a:latin typeface="Helvetica Neue"/>
                <a:cs typeface="Helvetica Neue"/>
              </a:rPr>
            </a:br>
            <a:r>
              <a:rPr lang="en-US" sz="4400" dirty="0" smtClean="0">
                <a:solidFill>
                  <a:schemeClr val="accent3"/>
                </a:solidFill>
                <a:latin typeface="Helvetica Neue UltraLight"/>
                <a:cs typeface="Helvetica Neue UltraLight"/>
              </a:rPr>
              <a:t>Detecting Plan Regressions in Cost-based Query Optimizers</a:t>
            </a:r>
            <a:endParaRPr lang="en-US" sz="2800" dirty="0">
              <a:solidFill>
                <a:schemeClr val="accent3"/>
              </a:solidFill>
              <a:latin typeface="Helvetica Neue UltraLight"/>
              <a:cs typeface="Helvetica Neue UltraLight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44A-A79E-A841-B38A-669B0C68AB9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Florian Waas, EMC/Greenplum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r>
              <a:rPr lang="en-US" sz="3600" dirty="0" smtClean="0">
                <a:latin typeface="Consolas (Headings)"/>
                <a:cs typeface="Consolas (Headings)"/>
              </a:rPr>
              <a:t>Ideal optimizer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427163"/>
            <a:ext cx="7162800" cy="4211637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dirty="0" smtClean="0"/>
              <a:t>Makes no mistakes</a:t>
            </a:r>
          </a:p>
          <a:p>
            <a:pPr>
              <a:buClrTx/>
            </a:pPr>
            <a:r>
              <a:rPr lang="en-US" dirty="0" smtClean="0"/>
              <a:t>Establishes partial order between</a:t>
            </a:r>
            <a:r>
              <a:rPr lang="en-US" dirty="0"/>
              <a:t> </a:t>
            </a:r>
            <a:r>
              <a:rPr lang="en-US" dirty="0" smtClean="0"/>
              <a:t>alternatives according to estimates</a:t>
            </a:r>
          </a:p>
          <a:p>
            <a:pPr>
              <a:buClrTx/>
            </a:pPr>
            <a:r>
              <a:rPr lang="en-US" dirty="0" smtClean="0"/>
              <a:t>Estimated order matches actual execution</a:t>
            </a:r>
          </a:p>
          <a:p>
            <a:pPr>
              <a:buClrTx/>
            </a:pPr>
            <a:r>
              <a:rPr lang="en-US" dirty="0" smtClean="0"/>
              <a:t>Regardless of actual cost values</a:t>
            </a:r>
          </a:p>
          <a:p>
            <a:pPr>
              <a:buClrTx/>
            </a:pPr>
            <a:endParaRPr lang="en-US" dirty="0" smtClean="0"/>
          </a:p>
          <a:p>
            <a:pPr>
              <a:buClrTx/>
            </a:pPr>
            <a:endParaRPr lang="en-US" dirty="0" smtClean="0"/>
          </a:p>
          <a:p>
            <a:pPr lvl="1">
              <a:buClrTx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14400" y="5638800"/>
            <a:ext cx="7924800" cy="830997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rtlCol="0" anchor="b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Establishes correct order of plan alternatives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44A-A79E-A841-B38A-669B0C68AB9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Florian Waas, EMC/Greenplum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095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r>
              <a:rPr lang="en-US" sz="3600" dirty="0" smtClean="0">
                <a:latin typeface="Consolas (Headings)"/>
                <a:cs typeface="Consolas (Headings)"/>
              </a:rPr>
              <a:t>Plan Space Analysis: Principle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427163"/>
            <a:ext cx="7162800" cy="4211637"/>
          </a:xfrm>
        </p:spPr>
        <p:txBody>
          <a:bodyPr>
            <a:normAutofit/>
          </a:bodyPr>
          <a:lstStyle/>
          <a:p>
            <a:pPr marL="582930" indent="-514350">
              <a:buClrTx/>
              <a:buFont typeface="+mj-lt"/>
              <a:buAutoNum type="arabicPeriod"/>
            </a:pPr>
            <a:r>
              <a:rPr lang="en-US" dirty="0" smtClean="0"/>
              <a:t>Enumerate plan alternatives</a:t>
            </a:r>
          </a:p>
          <a:p>
            <a:pPr marL="582930" indent="-514350">
              <a:buClrTx/>
              <a:buFont typeface="+mj-lt"/>
              <a:buAutoNum type="arabicPeriod"/>
            </a:pPr>
            <a:r>
              <a:rPr lang="en-US" dirty="0" smtClean="0"/>
              <a:t>Have optimizer cost them</a:t>
            </a:r>
          </a:p>
          <a:p>
            <a:pPr marL="582930" indent="-514350">
              <a:buClrTx/>
              <a:buFont typeface="+mj-lt"/>
              <a:buAutoNum type="arabicPeriod"/>
            </a:pPr>
            <a:r>
              <a:rPr lang="en-US" dirty="0" smtClean="0"/>
              <a:t>Determine order O1 according to estimated cost</a:t>
            </a:r>
          </a:p>
          <a:p>
            <a:pPr marL="582930" indent="-514350">
              <a:buClrTx/>
              <a:buFont typeface="+mj-lt"/>
              <a:buAutoNum type="arabicPeriod"/>
            </a:pPr>
            <a:r>
              <a:rPr lang="en-US" dirty="0" smtClean="0"/>
              <a:t>Execute all plans alternatives</a:t>
            </a:r>
          </a:p>
          <a:p>
            <a:pPr marL="582930" indent="-514350">
              <a:buClrTx/>
              <a:buFont typeface="+mj-lt"/>
              <a:buAutoNum type="arabicPeriod"/>
            </a:pPr>
            <a:r>
              <a:rPr lang="en-US" dirty="0" smtClean="0"/>
              <a:t>Determine order O2 according to actual execution cost</a:t>
            </a:r>
          </a:p>
          <a:p>
            <a:pPr marL="582930" indent="-514350">
              <a:buClrTx/>
              <a:buFont typeface="+mj-lt"/>
              <a:buAutoNum type="arabicPeriod"/>
            </a:pPr>
            <a:r>
              <a:rPr lang="en-US" dirty="0" smtClean="0"/>
              <a:t>Compute correlation of O1 and O2</a:t>
            </a:r>
          </a:p>
          <a:p>
            <a:pPr lvl="1">
              <a:buClrTx/>
            </a:pPr>
            <a:endParaRPr lang="en-US" dirty="0" smtClean="0"/>
          </a:p>
          <a:p>
            <a:pPr lvl="1">
              <a:buClrTx/>
            </a:pPr>
            <a:endParaRPr lang="en-US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44A-A79E-A841-B38A-669B0C68AB9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Florian Waas, EMC/Greenplum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5638800"/>
            <a:ext cx="7924800" cy="830997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rtlCol="0" anchor="b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Use Correlation as measure for quality/impact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727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r>
              <a:rPr lang="en-US" sz="3600" dirty="0" smtClean="0">
                <a:latin typeface="Consolas (Headings)"/>
                <a:cs typeface="Consolas (Headings)"/>
              </a:rPr>
              <a:t>Plan Space Analysis: Correlation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427164"/>
            <a:ext cx="7162800" cy="2436046"/>
          </a:xfrm>
        </p:spPr>
        <p:txBody>
          <a:bodyPr>
            <a:normAutofit lnSpcReduction="10000"/>
          </a:bodyPr>
          <a:lstStyle/>
          <a:p>
            <a:pPr>
              <a:buClrTx/>
            </a:pPr>
            <a:r>
              <a:rPr lang="en-US" dirty="0" smtClean="0"/>
              <a:t>Spearman-Coefficient</a:t>
            </a:r>
          </a:p>
          <a:p>
            <a:pPr>
              <a:buClrTx/>
            </a:pPr>
            <a:r>
              <a:rPr lang="en-US" dirty="0" smtClean="0"/>
              <a:t>Value range [-1,1]</a:t>
            </a:r>
          </a:p>
          <a:p>
            <a:pPr lvl="1">
              <a:buClrTx/>
            </a:pPr>
            <a:r>
              <a:rPr lang="en-US" dirty="0" smtClean="0"/>
              <a:t>1 perfect monotone function</a:t>
            </a:r>
          </a:p>
          <a:p>
            <a:pPr lvl="1">
              <a:buClrTx/>
            </a:pPr>
            <a:r>
              <a:rPr lang="en-US" dirty="0" smtClean="0"/>
              <a:t>0 uncorrelated</a:t>
            </a:r>
          </a:p>
          <a:p>
            <a:pPr lvl="1">
              <a:buClrTx/>
            </a:pPr>
            <a:r>
              <a:rPr lang="en-US" dirty="0"/>
              <a:t>e</a:t>
            </a:r>
            <a:r>
              <a:rPr lang="en-US" dirty="0" smtClean="0"/>
              <a:t>tc.</a:t>
            </a:r>
          </a:p>
          <a:p>
            <a:pPr lvl="1">
              <a:buClrTx/>
            </a:pPr>
            <a:endParaRPr lang="en-US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44A-A79E-A841-B38A-669B0C68AB9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Florian Waas, EMC/Greenplum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0950551"/>
              </p:ext>
            </p:extLst>
          </p:nvPr>
        </p:nvGraphicFramePr>
        <p:xfrm>
          <a:off x="1143000" y="3859998"/>
          <a:ext cx="3200400" cy="248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7062342"/>
              </p:ext>
            </p:extLst>
          </p:nvPr>
        </p:nvGraphicFramePr>
        <p:xfrm>
          <a:off x="4876800" y="3863209"/>
          <a:ext cx="3200400" cy="248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45735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7" grpId="0">
        <p:bldAsOne/>
      </p:bldGraphic>
      <p:bldGraphic spid="8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r>
              <a:rPr lang="en-US" sz="3600" dirty="0" smtClean="0">
                <a:latin typeface="Consolas (Headings)"/>
                <a:cs typeface="Consolas (Headings)"/>
              </a:rPr>
              <a:t>Plan Space Analysis: in Practice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427163"/>
            <a:ext cx="7162800" cy="4211637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dirty="0" smtClean="0"/>
              <a:t>Use sample of space</a:t>
            </a:r>
          </a:p>
          <a:p>
            <a:pPr lvl="1">
              <a:buClrTx/>
            </a:pPr>
            <a:r>
              <a:rPr lang="en-US" dirty="0" smtClean="0"/>
              <a:t>Uniform sampling </a:t>
            </a:r>
          </a:p>
          <a:p>
            <a:pPr lvl="2">
              <a:buClrTx/>
            </a:pPr>
            <a:r>
              <a:rPr lang="en-US" dirty="0" smtClean="0"/>
              <a:t>Galindo-</a:t>
            </a:r>
            <a:r>
              <a:rPr lang="en-US" dirty="0" err="1" smtClean="0"/>
              <a:t>Legaria</a:t>
            </a:r>
            <a:r>
              <a:rPr lang="en-US" dirty="0" smtClean="0"/>
              <a:t> </a:t>
            </a:r>
            <a:r>
              <a:rPr lang="en-US" i="1" dirty="0" smtClean="0"/>
              <a:t>et al. </a:t>
            </a:r>
            <a:r>
              <a:rPr lang="en-US" dirty="0" smtClean="0"/>
              <a:t> VLDB 1994</a:t>
            </a:r>
          </a:p>
          <a:p>
            <a:pPr lvl="2">
              <a:buClrTx/>
            </a:pPr>
            <a:r>
              <a:rPr lang="en-US" dirty="0" smtClean="0"/>
              <a:t>Waas, Galindo-</a:t>
            </a:r>
            <a:r>
              <a:rPr lang="en-US" dirty="0" err="1" smtClean="0"/>
              <a:t>Legaria</a:t>
            </a:r>
            <a:r>
              <a:rPr lang="en-US" dirty="0" smtClean="0"/>
              <a:t>, SIGMOD 2000</a:t>
            </a:r>
          </a:p>
          <a:p>
            <a:pPr lvl="1">
              <a:buClrTx/>
            </a:pPr>
            <a:r>
              <a:rPr lang="en-US" dirty="0" smtClean="0"/>
              <a:t>Simple hints/forcing will do too</a:t>
            </a:r>
          </a:p>
          <a:p>
            <a:pPr>
              <a:buClrTx/>
            </a:pPr>
            <a:r>
              <a:rPr lang="en-US" dirty="0" smtClean="0"/>
              <a:t>Ignore certain plans</a:t>
            </a:r>
          </a:p>
          <a:p>
            <a:pPr lvl="1">
              <a:buClrTx/>
            </a:pPr>
            <a:r>
              <a:rPr lang="en-US" dirty="0" smtClean="0"/>
              <a:t>cost(P) &gt; cost(</a:t>
            </a:r>
            <a:r>
              <a:rPr lang="en-US" dirty="0" err="1" smtClean="0"/>
              <a:t>P</a:t>
            </a:r>
            <a:r>
              <a:rPr lang="en-US" i="1" dirty="0" err="1" smtClean="0"/>
              <a:t>opt</a:t>
            </a:r>
            <a:r>
              <a:rPr lang="en-US" dirty="0" smtClean="0"/>
              <a:t>) * k</a:t>
            </a:r>
          </a:p>
          <a:p>
            <a:pPr lvl="1">
              <a:buClrTx/>
            </a:pPr>
            <a:r>
              <a:rPr lang="en-US" dirty="0" smtClean="0"/>
              <a:t>| act(P1) – act(P2) | &lt; 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5638800"/>
            <a:ext cx="7924800" cy="830997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rtlCol="0" anchor="b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Confine PSA to relevant areas of space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44A-A79E-A841-B38A-669B0C68AB9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Florian Waas, EMC/Greenplum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648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r>
              <a:rPr lang="en-US" sz="3600" dirty="0" smtClean="0">
                <a:latin typeface="Consolas (Headings)"/>
                <a:cs typeface="Consolas (Headings)"/>
              </a:rPr>
              <a:t>Experiments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427163"/>
            <a:ext cx="7162800" cy="4211637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dirty="0" smtClean="0"/>
              <a:t>Commercial query optimizer</a:t>
            </a:r>
          </a:p>
          <a:p>
            <a:pPr lvl="1">
              <a:buClrTx/>
            </a:pPr>
            <a:r>
              <a:rPr lang="en-US" dirty="0" smtClean="0"/>
              <a:t>Built</a:t>
            </a:r>
            <a:r>
              <a:rPr lang="en-US" dirty="0"/>
              <a:t>-in ranking </a:t>
            </a:r>
            <a:r>
              <a:rPr lang="en-US" dirty="0" smtClean="0"/>
              <a:t>module for sampling</a:t>
            </a:r>
          </a:p>
          <a:p>
            <a:pPr>
              <a:buClrTx/>
            </a:pPr>
            <a:r>
              <a:rPr lang="en-US" dirty="0" smtClean="0"/>
              <a:t>Sample of 20 plans/query</a:t>
            </a:r>
          </a:p>
          <a:p>
            <a:pPr lvl="1">
              <a:buClrTx/>
            </a:pPr>
            <a:r>
              <a:rPr lang="en-US" dirty="0" smtClean="0"/>
              <a:t>Fixed seed for repeatability</a:t>
            </a:r>
          </a:p>
          <a:p>
            <a:pPr>
              <a:buClrTx/>
            </a:pPr>
            <a:r>
              <a:rPr lang="en-US" dirty="0" smtClean="0"/>
              <a:t>3 iterations for execution</a:t>
            </a:r>
          </a:p>
          <a:p>
            <a:pPr lvl="1">
              <a:buClrTx/>
            </a:pPr>
            <a:endParaRPr lang="en-US" dirty="0" smtClean="0"/>
          </a:p>
          <a:p>
            <a:pPr>
              <a:buClrTx/>
            </a:pPr>
            <a:endParaRPr lang="en-US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44A-A79E-A841-B38A-669B0C68AB9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Florian Waas, EMC/Greenplum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822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r>
              <a:rPr lang="en-US" sz="3600" dirty="0" smtClean="0">
                <a:latin typeface="Consolas (Headings)"/>
                <a:cs typeface="Consolas (Headings)"/>
              </a:rPr>
              <a:t>TPC-H</a:t>
            </a:r>
            <a:endParaRPr lang="en-US" sz="36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44A-A79E-A841-B38A-669B0C68AB9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Florian Waas, EMC/Greenplum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71600" y="1427163"/>
            <a:ext cx="7162800" cy="1544637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</a:pPr>
            <a:r>
              <a:rPr lang="en-US" dirty="0" smtClean="0"/>
              <a:t>1GB scale factor</a:t>
            </a:r>
          </a:p>
          <a:p>
            <a:pPr>
              <a:buClrTx/>
            </a:pPr>
            <a:r>
              <a:rPr lang="en-US" dirty="0" smtClean="0"/>
              <a:t>(Very) good results overall</a:t>
            </a:r>
          </a:p>
          <a:p>
            <a:pPr>
              <a:buClrTx/>
            </a:pPr>
            <a:r>
              <a:rPr lang="en-US" dirty="0" smtClean="0"/>
              <a:t>Known issues</a:t>
            </a:r>
          </a:p>
          <a:p>
            <a:pPr>
              <a:buClrTx/>
            </a:pPr>
            <a:endParaRPr lang="en-US" dirty="0" smtClean="0"/>
          </a:p>
          <a:p>
            <a:pPr>
              <a:buClrTx/>
            </a:pPr>
            <a:endParaRPr lang="en-US" dirty="0" smtClean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0095720"/>
              </p:ext>
            </p:extLst>
          </p:nvPr>
        </p:nvGraphicFramePr>
        <p:xfrm>
          <a:off x="1219200" y="2819400"/>
          <a:ext cx="7673182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14400" y="5638800"/>
            <a:ext cx="7924800" cy="830997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rtlCol="0" anchor="b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Results match expectations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200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Graphic spid="9" grpId="0">
        <p:bldAsOne/>
      </p:bldGraphic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r>
              <a:rPr lang="en-US" sz="3600" dirty="0" smtClean="0">
                <a:latin typeface="Consolas (Headings)"/>
                <a:cs typeface="Consolas (Headings)"/>
              </a:rPr>
              <a:t>Sensitivity to Regressions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427163"/>
            <a:ext cx="4876800" cy="4211637"/>
          </a:xfrm>
        </p:spPr>
        <p:txBody>
          <a:bodyPr>
            <a:normAutofit lnSpcReduction="10000"/>
          </a:bodyPr>
          <a:lstStyle/>
          <a:p>
            <a:pPr>
              <a:buClrTx/>
            </a:pPr>
            <a:r>
              <a:rPr lang="en-US" dirty="0" smtClean="0"/>
              <a:t>Modified cost model parameter</a:t>
            </a:r>
          </a:p>
          <a:p>
            <a:pPr lvl="1">
              <a:buClrTx/>
            </a:pPr>
            <a:r>
              <a:rPr lang="en-US" dirty="0" smtClean="0"/>
              <a:t>Costing of hash in HJ</a:t>
            </a:r>
          </a:p>
          <a:p>
            <a:pPr>
              <a:buClrTx/>
            </a:pPr>
            <a:r>
              <a:rPr lang="en-US" dirty="0" smtClean="0"/>
              <a:t>BPF only affected by last modification</a:t>
            </a:r>
          </a:p>
          <a:p>
            <a:pPr>
              <a:buClrTx/>
            </a:pPr>
            <a:r>
              <a:rPr lang="en-US" dirty="0" smtClean="0"/>
              <a:t>Detects any detrimental change immediately</a:t>
            </a:r>
          </a:p>
          <a:p>
            <a:pPr>
              <a:buClrTx/>
            </a:pPr>
            <a:r>
              <a:rPr lang="en-US" dirty="0" smtClean="0"/>
              <a:t>Applies to </a:t>
            </a:r>
            <a:r>
              <a:rPr lang="en-US" i="1" dirty="0" smtClean="0"/>
              <a:t>all</a:t>
            </a:r>
            <a:r>
              <a:rPr lang="en-US" dirty="0" smtClean="0"/>
              <a:t> types of regressions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5638800"/>
            <a:ext cx="7924800" cy="830997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rtlCol="0" anchor="b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PSA is effective early warning system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44A-A79E-A841-B38A-669B0C68AB9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Florian Waas, EMC/Greenplum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0127349"/>
              </p:ext>
            </p:extLst>
          </p:nvPr>
        </p:nvGraphicFramePr>
        <p:xfrm>
          <a:off x="6096000" y="1600200"/>
          <a:ext cx="27432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143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Graphic spid="7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524000"/>
            <a:ext cx="7467600" cy="5257801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dirty="0" smtClean="0"/>
              <a:t>Conventional testing of optimizer focuses on a single</a:t>
            </a:r>
            <a:r>
              <a:rPr lang="en-US" i="1" dirty="0"/>
              <a:t> </a:t>
            </a:r>
            <a:r>
              <a:rPr lang="en-US" i="1" dirty="0" smtClean="0"/>
              <a:t>best-plan found</a:t>
            </a:r>
            <a:r>
              <a:rPr lang="en-US" dirty="0" smtClean="0"/>
              <a:t> per query</a:t>
            </a:r>
          </a:p>
          <a:p>
            <a:pPr lvl="1">
              <a:buClrTx/>
            </a:pPr>
            <a:r>
              <a:rPr lang="en-US" dirty="0" smtClean="0"/>
              <a:t>Ignores massive space of rejected alternatives</a:t>
            </a:r>
          </a:p>
          <a:p>
            <a:pPr lvl="1">
              <a:buClrTx/>
            </a:pPr>
            <a:endParaRPr lang="en-US" dirty="0" smtClean="0"/>
          </a:p>
          <a:p>
            <a:pPr>
              <a:buClrTx/>
            </a:pPr>
            <a:r>
              <a:rPr lang="en-US" dirty="0" smtClean="0"/>
              <a:t>Plan Space Analysis</a:t>
            </a:r>
          </a:p>
          <a:p>
            <a:pPr lvl="1">
              <a:buClrTx/>
            </a:pPr>
            <a:r>
              <a:rPr lang="en-US" dirty="0" smtClean="0"/>
              <a:t>Takes </a:t>
            </a:r>
            <a:r>
              <a:rPr lang="en-US" i="1" dirty="0" smtClean="0"/>
              <a:t>many/all </a:t>
            </a:r>
            <a:r>
              <a:rPr lang="en-US" dirty="0" smtClean="0"/>
              <a:t>plans considered into account</a:t>
            </a:r>
          </a:p>
          <a:p>
            <a:pPr lvl="1">
              <a:buClrTx/>
            </a:pPr>
            <a:r>
              <a:rPr lang="en-US" dirty="0" smtClean="0"/>
              <a:t>Quantifies optimizer changes – even if result not affected</a:t>
            </a:r>
          </a:p>
          <a:p>
            <a:pPr lvl="1">
              <a:buClrTx/>
            </a:pPr>
            <a:r>
              <a:rPr lang="en-US" dirty="0" smtClean="0"/>
              <a:t>Detects regressions early in the development process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44A-A79E-A841-B38A-669B0C68AB9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Florian Waas, EMC/Greenplum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latin typeface="Consolas (Headings)"/>
                <a:cs typeface="Consolas (Headings)"/>
              </a:rPr>
              <a:t>Takeaways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08775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057400" y="1828800"/>
            <a:ext cx="7086600" cy="13557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spc="-100" dirty="0" smtClean="0">
                <a:solidFill>
                  <a:schemeClr val="tx2">
                    <a:satMod val="200000"/>
                  </a:schemeClr>
                </a:solidFill>
                <a:latin typeface="Helvetica Neue"/>
                <a:ea typeface="+mj-ea"/>
                <a:cs typeface="Helvetica Neue"/>
              </a:rPr>
              <a:t>Florian Waas, EMC Corp.</a:t>
            </a:r>
          </a:p>
          <a:p>
            <a:pPr>
              <a:buNone/>
            </a:pPr>
            <a:endParaRPr lang="en-US" sz="2800" spc="-100" dirty="0" smtClean="0">
              <a:solidFill>
                <a:schemeClr val="tx2">
                  <a:satMod val="200000"/>
                </a:schemeClr>
              </a:solidFill>
              <a:latin typeface="Helvetica Neue"/>
              <a:ea typeface="+mj-ea"/>
              <a:cs typeface="Helvetica Neue"/>
            </a:endParaRPr>
          </a:p>
          <a:p>
            <a:pPr>
              <a:buNone/>
            </a:pPr>
            <a:endParaRPr lang="en-US" sz="2800" spc="-100" dirty="0" smtClean="0">
              <a:solidFill>
                <a:schemeClr val="tx2">
                  <a:satMod val="200000"/>
                </a:schemeClr>
              </a:solidFill>
              <a:latin typeface="Helvetica Neue"/>
              <a:ea typeface="+mj-ea"/>
              <a:cs typeface="Helvetica Neue"/>
            </a:endParaRPr>
          </a:p>
          <a:p>
            <a:pPr>
              <a:buNone/>
            </a:pPr>
            <a:r>
              <a:rPr lang="en-US" sz="3200" spc="-100" dirty="0">
                <a:solidFill>
                  <a:schemeClr val="accent3"/>
                </a:solidFill>
                <a:latin typeface="Helvetica Neue Light"/>
                <a:ea typeface="+mj-ea"/>
                <a:cs typeface="Helvetica Neue Light"/>
                <a:hlinkClick r:id="rId2"/>
              </a:rPr>
              <a:t>florian.waas@emc.com</a:t>
            </a:r>
            <a:endParaRPr lang="en-US" sz="3200" spc="-100" dirty="0">
              <a:solidFill>
                <a:schemeClr val="accent3"/>
              </a:solidFill>
              <a:latin typeface="Helvetica Neue Light"/>
              <a:ea typeface="+mj-ea"/>
              <a:cs typeface="Helvetica Neue Light"/>
            </a:endParaRPr>
          </a:p>
          <a:p>
            <a:pPr>
              <a:buNone/>
            </a:pPr>
            <a:r>
              <a:rPr lang="en-US" sz="3200" spc="-100" dirty="0">
                <a:solidFill>
                  <a:schemeClr val="accent3"/>
                </a:solidFill>
                <a:latin typeface="Helvetica Neue Light"/>
                <a:ea typeface="+mj-ea"/>
                <a:cs typeface="Helvetica Neue Light"/>
                <a:hlinkClick r:id="rId3"/>
              </a:rPr>
              <a:t>leogia@microsoft.com</a:t>
            </a:r>
            <a:endParaRPr lang="en-US" sz="3200" spc="-100" dirty="0">
              <a:solidFill>
                <a:schemeClr val="accent3"/>
              </a:solidFill>
              <a:latin typeface="Helvetica Neue Light"/>
              <a:ea typeface="+mj-ea"/>
              <a:cs typeface="Helvetica Neue Light"/>
            </a:endParaRPr>
          </a:p>
          <a:p>
            <a:pPr>
              <a:buNone/>
            </a:pPr>
            <a:r>
              <a:rPr lang="en-US" sz="3200" spc="-100" dirty="0">
                <a:solidFill>
                  <a:schemeClr val="accent3"/>
                </a:solidFill>
                <a:latin typeface="Helvetica Neue Light"/>
                <a:ea typeface="+mj-ea"/>
                <a:cs typeface="Helvetica Neue Light"/>
                <a:hlinkClick r:id="rId4"/>
              </a:rPr>
              <a:t>Shin.zhang@microsoft.com</a:t>
            </a:r>
            <a:endParaRPr lang="en-US" sz="3200" spc="-100" dirty="0">
              <a:solidFill>
                <a:schemeClr val="accent3"/>
              </a:solidFill>
              <a:latin typeface="Helvetica Neue Light"/>
              <a:ea typeface="+mj-ea"/>
              <a:cs typeface="Helvetica Neue Light"/>
            </a:endParaRPr>
          </a:p>
          <a:p>
            <a:pPr>
              <a:buNone/>
            </a:pPr>
            <a:endParaRPr lang="en-US" sz="2800" spc="-100" dirty="0" smtClean="0">
              <a:solidFill>
                <a:schemeClr val="tx2"/>
              </a:solidFill>
              <a:latin typeface="Helvetica Neue"/>
              <a:ea typeface="+mj-ea"/>
              <a:cs typeface="Helvetica Neue"/>
            </a:endParaRPr>
          </a:p>
          <a:p>
            <a:pPr>
              <a:buNone/>
            </a:pPr>
            <a:r>
              <a:rPr lang="en-US" sz="2800" spc="-100" dirty="0" smtClean="0">
                <a:solidFill>
                  <a:schemeClr val="tx2"/>
                </a:solidFill>
                <a:latin typeface="Helvetica Neue"/>
                <a:ea typeface="+mj-ea"/>
                <a:cs typeface="Helvetica Neue"/>
              </a:rPr>
              <a:t>www.database-research.com</a:t>
            </a:r>
          </a:p>
          <a:p>
            <a:pPr>
              <a:buNone/>
            </a:pPr>
            <a:endParaRPr lang="en-US" sz="2800" spc="-100" dirty="0" smtClean="0">
              <a:solidFill>
                <a:schemeClr val="tx2">
                  <a:satMod val="200000"/>
                </a:schemeClr>
              </a:solidFill>
              <a:latin typeface="Helvetica Neue"/>
              <a:ea typeface="+mj-ea"/>
              <a:cs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057400" y="1143000"/>
            <a:ext cx="6629400" cy="13922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5400" b="1" dirty="0" smtClean="0">
                <a:solidFill>
                  <a:schemeClr val="accent3"/>
                </a:solidFill>
                <a:latin typeface="Helvetica Neue"/>
                <a:cs typeface="Helvetica Neue"/>
              </a:rPr>
              <a:t>Thank you!</a:t>
            </a:r>
            <a:endParaRPr lang="en-US" sz="2800" dirty="0">
              <a:solidFill>
                <a:schemeClr val="accent3"/>
              </a:solidFill>
              <a:latin typeface="Helvetica Neue UltraLight"/>
              <a:cs typeface="Helvetica Neue UltraLight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44A-A79E-A841-B38A-669B0C68AB9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Florian Waas, EMC/Greenplum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085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r>
              <a:rPr lang="en-US" sz="3600" dirty="0" smtClean="0">
                <a:latin typeface="Consolas (Headings)"/>
                <a:cs typeface="Consolas (Headings)"/>
              </a:rPr>
              <a:t>Tale of a Plan Regression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427163"/>
            <a:ext cx="7162800" cy="4211637"/>
          </a:xfrm>
        </p:spPr>
        <p:txBody>
          <a:bodyPr>
            <a:normAutofit fontScale="92500" lnSpcReduction="20000"/>
          </a:bodyPr>
          <a:lstStyle/>
          <a:p>
            <a:pPr>
              <a:buClrTx/>
            </a:pPr>
            <a:r>
              <a:rPr lang="en-US" dirty="0" smtClean="0"/>
              <a:t>Applied ‘obvious’ improvement to optimizer</a:t>
            </a:r>
          </a:p>
          <a:p>
            <a:pPr>
              <a:buClrTx/>
            </a:pPr>
            <a:r>
              <a:rPr lang="en-US" dirty="0" smtClean="0"/>
              <a:t>Passed all regression tests without problem</a:t>
            </a:r>
          </a:p>
          <a:p>
            <a:pPr>
              <a:buClrTx/>
            </a:pPr>
            <a:r>
              <a:rPr lang="en-US" dirty="0" smtClean="0"/>
              <a:t>Shipped proudly!</a:t>
            </a:r>
          </a:p>
          <a:p>
            <a:pPr>
              <a:buClrTx/>
            </a:pPr>
            <a:r>
              <a:rPr lang="en-US" dirty="0" smtClean="0"/>
              <a:t>Lots of customers complain about plan regressions</a:t>
            </a:r>
          </a:p>
          <a:p>
            <a:pPr>
              <a:buClrTx/>
            </a:pPr>
            <a:r>
              <a:rPr lang="en-US" dirty="0" smtClean="0"/>
              <a:t>Hard conversation between </a:t>
            </a:r>
            <a:r>
              <a:rPr lang="en-US" dirty="0" err="1" smtClean="0"/>
              <a:t>Dev</a:t>
            </a:r>
            <a:r>
              <a:rPr lang="en-US" dirty="0" smtClean="0"/>
              <a:t> and QA</a:t>
            </a:r>
          </a:p>
          <a:p>
            <a:pPr lvl="1">
              <a:buClrTx/>
            </a:pPr>
            <a:r>
              <a:rPr lang="en-US" dirty="0" err="1" smtClean="0"/>
              <a:t>Dev</a:t>
            </a:r>
            <a:r>
              <a:rPr lang="en-US" dirty="0" smtClean="0"/>
              <a:t>: Why didn’t you find this? This change affects virtually </a:t>
            </a:r>
            <a:r>
              <a:rPr lang="en-US" i="1" dirty="0" smtClean="0"/>
              <a:t>all</a:t>
            </a:r>
            <a:r>
              <a:rPr lang="en-US" dirty="0" smtClean="0"/>
              <a:t> queries!</a:t>
            </a:r>
          </a:p>
          <a:p>
            <a:pPr lvl="1">
              <a:buClrTx/>
            </a:pPr>
            <a:r>
              <a:rPr lang="en-US" dirty="0" smtClean="0"/>
              <a:t>QA: Why can’t you tell me what to look for if it’s so ‘obvious’?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5638800"/>
            <a:ext cx="7924800" cy="830997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rtlCol="0" anchor="b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Standard regression test just don’t cut it!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44A-A79E-A841-B38A-669B0C68AB9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Florian Waas, EMC/Greenplum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767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524000"/>
            <a:ext cx="7467600" cy="5257801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dirty="0" smtClean="0"/>
              <a:t>Conventional testing of optimizer focuses on a single</a:t>
            </a:r>
            <a:r>
              <a:rPr lang="en-US" i="1" dirty="0"/>
              <a:t> </a:t>
            </a:r>
            <a:r>
              <a:rPr lang="en-US" i="1" dirty="0" smtClean="0"/>
              <a:t>best-plan found</a:t>
            </a:r>
            <a:r>
              <a:rPr lang="en-US" dirty="0" smtClean="0"/>
              <a:t> per query</a:t>
            </a:r>
          </a:p>
          <a:p>
            <a:pPr lvl="1">
              <a:buClrTx/>
            </a:pPr>
            <a:r>
              <a:rPr lang="en-US" dirty="0" smtClean="0"/>
              <a:t>Ignores massive space of rejected alternatives</a:t>
            </a:r>
          </a:p>
          <a:p>
            <a:pPr lvl="1">
              <a:buClrTx/>
            </a:pPr>
            <a:endParaRPr lang="en-US" dirty="0" smtClean="0"/>
          </a:p>
          <a:p>
            <a:pPr>
              <a:buClrTx/>
            </a:pPr>
            <a:r>
              <a:rPr lang="en-US" dirty="0" smtClean="0"/>
              <a:t>Plan Space Analysis</a:t>
            </a:r>
          </a:p>
          <a:p>
            <a:pPr lvl="1">
              <a:buClrTx/>
            </a:pPr>
            <a:r>
              <a:rPr lang="en-US" dirty="0" smtClean="0"/>
              <a:t>Takes </a:t>
            </a:r>
            <a:r>
              <a:rPr lang="en-US" i="1" dirty="0" smtClean="0"/>
              <a:t>many/all </a:t>
            </a:r>
            <a:r>
              <a:rPr lang="en-US" dirty="0" smtClean="0"/>
              <a:t>plans considered into account</a:t>
            </a:r>
          </a:p>
          <a:p>
            <a:pPr lvl="1">
              <a:buClrTx/>
            </a:pPr>
            <a:r>
              <a:rPr lang="en-US" dirty="0" smtClean="0"/>
              <a:t>Quantifies optimizer changes – even if result not affected</a:t>
            </a:r>
          </a:p>
          <a:p>
            <a:pPr lvl="1">
              <a:buClrTx/>
            </a:pPr>
            <a:r>
              <a:rPr lang="en-US" dirty="0" smtClean="0"/>
              <a:t>Detects regressions early in the development process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44A-A79E-A841-B38A-669B0C68AB9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Florian Waas, EMC/Greenplum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latin typeface="Consolas (Headings)"/>
                <a:cs typeface="Consolas (Headings)"/>
              </a:rPr>
              <a:t>Takeaways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r>
              <a:rPr lang="en-US" sz="3600" dirty="0" smtClean="0">
                <a:latin typeface="Consolas (Headings)"/>
                <a:cs typeface="Consolas (Headings)"/>
              </a:rPr>
              <a:t>Nomenclature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427163"/>
            <a:ext cx="7162800" cy="4211637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dirty="0" smtClean="0"/>
              <a:t>Optimizer selects </a:t>
            </a:r>
            <a:r>
              <a:rPr lang="en-US" i="1" dirty="0" smtClean="0"/>
              <a:t>best plan found </a:t>
            </a:r>
            <a:r>
              <a:rPr lang="en-US" dirty="0" smtClean="0"/>
              <a:t>(BPF)</a:t>
            </a:r>
          </a:p>
          <a:p>
            <a:pPr lvl="1">
              <a:buClrTx/>
            </a:pPr>
            <a:r>
              <a:rPr lang="en-US" dirty="0" smtClean="0"/>
              <a:t>Rejects non-trivial numbers of alternatives</a:t>
            </a:r>
          </a:p>
          <a:p>
            <a:pPr lvl="1">
              <a:buClrTx/>
            </a:pPr>
            <a:r>
              <a:rPr lang="en-US" dirty="0" smtClean="0"/>
              <a:t>Explicitly or </a:t>
            </a:r>
            <a:r>
              <a:rPr lang="en-US" dirty="0" err="1" smtClean="0"/>
              <a:t>implictly</a:t>
            </a:r>
            <a:endParaRPr lang="en-US" dirty="0" smtClean="0"/>
          </a:p>
          <a:p>
            <a:pPr>
              <a:buClrTx/>
            </a:pPr>
            <a:r>
              <a:rPr lang="en-US" dirty="0" smtClean="0"/>
              <a:t>Plan regression</a:t>
            </a:r>
          </a:p>
          <a:p>
            <a:pPr lvl="1">
              <a:buClrTx/>
            </a:pPr>
            <a:r>
              <a:rPr lang="en-US" dirty="0" smtClean="0"/>
              <a:t>Code-level change to optimizer leads to bad plan choice</a:t>
            </a:r>
          </a:p>
          <a:p>
            <a:pPr lvl="1">
              <a:buClrTx/>
            </a:pPr>
            <a:r>
              <a:rPr lang="en-US" dirty="0" smtClean="0"/>
              <a:t>Perceived or actual</a:t>
            </a:r>
          </a:p>
          <a:p>
            <a:pPr>
              <a:buClrTx/>
            </a:pPr>
            <a:endParaRPr lang="en-US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44A-A79E-A841-B38A-669B0C68AB9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Florian Waas, EMC/Greenplum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676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r>
              <a:rPr lang="en-US" sz="3600" dirty="0" smtClean="0">
                <a:latin typeface="Consolas (Headings)"/>
                <a:cs typeface="Consolas (Headings)"/>
              </a:rPr>
              <a:t>Dilemma of Optimizer Testing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427163"/>
            <a:ext cx="7162800" cy="4211637"/>
          </a:xfrm>
        </p:spPr>
        <p:txBody>
          <a:bodyPr>
            <a:normAutofit lnSpcReduction="10000"/>
          </a:bodyPr>
          <a:lstStyle/>
          <a:p>
            <a:pPr>
              <a:buClrTx/>
            </a:pPr>
            <a:r>
              <a:rPr lang="en-US" dirty="0" smtClean="0"/>
              <a:t>Optimizers work off theoretical models</a:t>
            </a:r>
          </a:p>
          <a:p>
            <a:pPr>
              <a:buClrTx/>
            </a:pPr>
            <a:r>
              <a:rPr lang="en-US" dirty="0" smtClean="0"/>
              <a:t>All practical models have limitations</a:t>
            </a:r>
          </a:p>
          <a:p>
            <a:pPr>
              <a:buClrTx/>
            </a:pPr>
            <a:r>
              <a:rPr lang="en-US" dirty="0" smtClean="0"/>
              <a:t>Most non-trivial queries exceed limitations of model</a:t>
            </a:r>
          </a:p>
          <a:p>
            <a:pPr>
              <a:buClrTx/>
            </a:pPr>
            <a:r>
              <a:rPr lang="en-US" dirty="0" smtClean="0"/>
              <a:t>May lead to contradicting optimization problems</a:t>
            </a:r>
          </a:p>
          <a:p>
            <a:pPr lvl="1">
              <a:buClrTx/>
            </a:pPr>
            <a:r>
              <a:rPr lang="en-US" dirty="0" smtClean="0"/>
              <a:t>Get query Q1 right OR query Q2…</a:t>
            </a:r>
          </a:p>
          <a:p>
            <a:pPr lvl="1">
              <a:buClrTx/>
            </a:pPr>
            <a:r>
              <a:rPr lang="en-US" dirty="0" smtClean="0"/>
              <a:t>Right or wrong is a matter of view point and business priority</a:t>
            </a:r>
          </a:p>
          <a:p>
            <a:pPr>
              <a:buClrTx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14400" y="5638800"/>
            <a:ext cx="7924800" cy="830997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rtlCol="0" anchor="b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Quantify – but do not judge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44A-A79E-A841-B38A-669B0C68AB9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Florian Waas, EMC/Greenplum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824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r>
              <a:rPr lang="en-US" sz="3600" dirty="0" smtClean="0">
                <a:latin typeface="Consolas (Headings)"/>
                <a:cs typeface="Consolas (Headings)"/>
              </a:rPr>
              <a:t>Standard Test Procedure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427163"/>
            <a:ext cx="7162800" cy="4211637"/>
          </a:xfrm>
        </p:spPr>
        <p:txBody>
          <a:bodyPr>
            <a:normAutofit lnSpcReduction="10000"/>
          </a:bodyPr>
          <a:lstStyle/>
          <a:p>
            <a:pPr>
              <a:buClrTx/>
            </a:pPr>
            <a:r>
              <a:rPr lang="en-US" dirty="0" smtClean="0"/>
              <a:t>Choose relevant workload</a:t>
            </a:r>
          </a:p>
          <a:p>
            <a:pPr>
              <a:buClrTx/>
            </a:pPr>
            <a:r>
              <a:rPr lang="en-US" dirty="0" smtClean="0"/>
              <a:t>Freeze BPF</a:t>
            </a:r>
          </a:p>
          <a:p>
            <a:pPr>
              <a:buClrTx/>
            </a:pPr>
            <a:r>
              <a:rPr lang="en-US" dirty="0" smtClean="0"/>
              <a:t>Apply modification</a:t>
            </a:r>
          </a:p>
          <a:p>
            <a:pPr>
              <a:buClrTx/>
            </a:pPr>
            <a:r>
              <a:rPr lang="en-US" dirty="0" smtClean="0"/>
              <a:t>Test against frozen BPF</a:t>
            </a:r>
          </a:p>
          <a:p>
            <a:pPr>
              <a:buClrTx/>
            </a:pPr>
            <a:r>
              <a:rPr lang="en-US" dirty="0" smtClean="0"/>
              <a:t>Diff may indicate regression</a:t>
            </a:r>
          </a:p>
          <a:p>
            <a:pPr lvl="1">
              <a:buClrTx/>
            </a:pPr>
            <a:r>
              <a:rPr lang="en-US" dirty="0" smtClean="0"/>
              <a:t>Manual intervention needed to determine actual impact</a:t>
            </a:r>
          </a:p>
          <a:p>
            <a:pPr>
              <a:buClrTx/>
            </a:pPr>
            <a:r>
              <a:rPr lang="en-US" dirty="0" smtClean="0"/>
              <a:t>In practice: lots of false positives/negatives</a:t>
            </a:r>
          </a:p>
          <a:p>
            <a:pPr>
              <a:buClrTx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14400" y="5638800"/>
            <a:ext cx="7924800" cy="830997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rtlCol="0" anchor="b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Inconclusive, labor intensive, does not scale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44A-A79E-A841-B38A-669B0C68AB9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Florian Waas, EMC/Greenplum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87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r>
              <a:rPr lang="en-US" sz="3600" dirty="0" smtClean="0">
                <a:latin typeface="Consolas (Headings)"/>
                <a:cs typeface="Consolas (Headings)"/>
              </a:rPr>
              <a:t>Desiderata for better regression tests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427163"/>
            <a:ext cx="7162800" cy="4211637"/>
          </a:xfrm>
        </p:spPr>
        <p:txBody>
          <a:bodyPr>
            <a:normAutofit fontScale="85000" lnSpcReduction="20000"/>
          </a:bodyPr>
          <a:lstStyle/>
          <a:p>
            <a:pPr>
              <a:buClrTx/>
            </a:pPr>
            <a:r>
              <a:rPr lang="en-US" dirty="0" smtClean="0"/>
              <a:t>Simplicity, transparency</a:t>
            </a:r>
          </a:p>
          <a:p>
            <a:pPr lvl="1">
              <a:buClrTx/>
            </a:pPr>
            <a:r>
              <a:rPr lang="en-US" dirty="0" smtClean="0"/>
              <a:t>Simple number</a:t>
            </a:r>
            <a:endParaRPr lang="en-US" dirty="0"/>
          </a:p>
          <a:p>
            <a:pPr lvl="1">
              <a:buClrTx/>
            </a:pPr>
            <a:r>
              <a:rPr lang="en-US" dirty="0" smtClean="0"/>
              <a:t>Meaningful correlation to system</a:t>
            </a:r>
          </a:p>
          <a:p>
            <a:pPr>
              <a:buClrTx/>
            </a:pPr>
            <a:r>
              <a:rPr lang="en-US" dirty="0" smtClean="0"/>
              <a:t>Technology agnostic, targeted</a:t>
            </a:r>
          </a:p>
          <a:p>
            <a:pPr lvl="1">
              <a:buClrTx/>
            </a:pPr>
            <a:r>
              <a:rPr lang="en-US" dirty="0" smtClean="0"/>
              <a:t>Does not reverse engineer optimizer</a:t>
            </a:r>
          </a:p>
          <a:p>
            <a:pPr lvl="1">
              <a:buClrTx/>
            </a:pPr>
            <a:r>
              <a:rPr lang="en-US" dirty="0" smtClean="0"/>
              <a:t>‘understands’ executor</a:t>
            </a:r>
          </a:p>
          <a:p>
            <a:pPr>
              <a:buClrTx/>
            </a:pPr>
            <a:r>
              <a:rPr lang="en-US" dirty="0" smtClean="0"/>
              <a:t>Surgical, specific</a:t>
            </a:r>
          </a:p>
          <a:p>
            <a:pPr lvl="1">
              <a:buClrTx/>
            </a:pPr>
            <a:r>
              <a:rPr lang="en-US" dirty="0" smtClean="0"/>
              <a:t>Actionable</a:t>
            </a:r>
          </a:p>
          <a:p>
            <a:pPr lvl="1">
              <a:buClrTx/>
            </a:pPr>
            <a:r>
              <a:rPr lang="en-US" dirty="0" smtClean="0"/>
              <a:t>Applicable to any and every workload</a:t>
            </a:r>
          </a:p>
          <a:p>
            <a:pPr>
              <a:buClrTx/>
            </a:pPr>
            <a:r>
              <a:rPr lang="en-US" dirty="0" smtClean="0"/>
              <a:t>Practical</a:t>
            </a:r>
          </a:p>
          <a:p>
            <a:pPr lvl="1">
              <a:buClrTx/>
            </a:pPr>
            <a:r>
              <a:rPr lang="en-US" dirty="0" smtClean="0"/>
              <a:t>Easy to compute, robust methodology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5638800"/>
            <a:ext cx="7924800" cy="830997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rtlCol="0" anchor="b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Calls for abstract evaluation framework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44A-A79E-A841-B38A-669B0C68AB9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Florian Waas, EMC/Greenplum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959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r>
              <a:rPr lang="en-US" sz="3600" dirty="0" smtClean="0">
                <a:latin typeface="Consolas (Headings)"/>
                <a:cs typeface="Consolas (Headings)"/>
              </a:rPr>
              <a:t>Plan Spaces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427163"/>
            <a:ext cx="7162800" cy="4211637"/>
          </a:xfrm>
        </p:spPr>
        <p:txBody>
          <a:bodyPr>
            <a:normAutofit fontScale="92500"/>
          </a:bodyPr>
          <a:lstStyle/>
          <a:p>
            <a:pPr>
              <a:buClrTx/>
            </a:pPr>
            <a:r>
              <a:rPr lang="en-US" dirty="0" smtClean="0"/>
              <a:t>Set of alternatives considered by optimizer</a:t>
            </a:r>
          </a:p>
          <a:p>
            <a:pPr lvl="1">
              <a:buClrTx/>
            </a:pPr>
            <a:r>
              <a:rPr lang="en-US" dirty="0" smtClean="0"/>
              <a:t>Product specific</a:t>
            </a:r>
          </a:p>
          <a:p>
            <a:pPr lvl="1">
              <a:buClrTx/>
            </a:pPr>
            <a:r>
              <a:rPr lang="en-US" dirty="0" smtClean="0"/>
              <a:t>Non-trivial size</a:t>
            </a:r>
          </a:p>
          <a:p>
            <a:pPr lvl="2">
              <a:buClrTx/>
            </a:pPr>
            <a:r>
              <a:rPr lang="en-US" dirty="0" smtClean="0"/>
              <a:t>E.g., TPC-H 5: 230+ million alternatives</a:t>
            </a:r>
          </a:p>
          <a:p>
            <a:pPr>
              <a:buClrTx/>
            </a:pPr>
            <a:r>
              <a:rPr lang="en-US" dirty="0" smtClean="0"/>
              <a:t>Contains optimal plan(s)</a:t>
            </a:r>
          </a:p>
          <a:p>
            <a:pPr lvl="1">
              <a:buClrTx/>
            </a:pPr>
            <a:r>
              <a:rPr lang="en-US" dirty="0" smtClean="0"/>
              <a:t>According to database parameters</a:t>
            </a:r>
          </a:p>
          <a:p>
            <a:pPr lvl="1">
              <a:buClrTx/>
            </a:pPr>
            <a:r>
              <a:rPr lang="en-US" dirty="0" smtClean="0"/>
              <a:t>Think: statistics</a:t>
            </a:r>
          </a:p>
          <a:p>
            <a:pPr>
              <a:buClrTx/>
            </a:pPr>
            <a:r>
              <a:rPr lang="en-US" dirty="0" smtClean="0"/>
              <a:t>Pairwise relationships based on cost function</a:t>
            </a:r>
          </a:p>
          <a:p>
            <a:pPr lvl="1">
              <a:buClrTx/>
            </a:pPr>
            <a:r>
              <a:rPr lang="en-US" dirty="0" smtClean="0"/>
              <a:t>E.g., cost(</a:t>
            </a:r>
            <a:r>
              <a:rPr lang="en-US" dirty="0" err="1" smtClean="0"/>
              <a:t>P</a:t>
            </a:r>
            <a:r>
              <a:rPr lang="en-US" i="1" dirty="0" err="1" smtClean="0"/>
              <a:t>opt</a:t>
            </a:r>
            <a:r>
              <a:rPr lang="en-US" dirty="0"/>
              <a:t>) &lt; cost(P)</a:t>
            </a:r>
            <a:endParaRPr lang="en-US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44A-A79E-A841-B38A-669B0C68AB9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Florian Waas, EMC/Greenplum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79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r>
              <a:rPr lang="en-US" sz="3600" dirty="0" smtClean="0">
                <a:latin typeface="Consolas (Headings)"/>
                <a:cs typeface="Consolas (Headings)"/>
              </a:rPr>
              <a:t>Observation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1427163"/>
            <a:ext cx="7162800" cy="4211637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dirty="0" smtClean="0"/>
              <a:t>Given a query</a:t>
            </a:r>
          </a:p>
          <a:p>
            <a:pPr>
              <a:buClrTx/>
            </a:pPr>
            <a:r>
              <a:rPr lang="en-US" dirty="0" smtClean="0"/>
              <a:t>For each plan alternative </a:t>
            </a:r>
            <a:r>
              <a:rPr lang="en-US" i="1" dirty="0"/>
              <a:t>P</a:t>
            </a:r>
            <a:endParaRPr lang="en-US" dirty="0" smtClean="0"/>
          </a:p>
          <a:p>
            <a:pPr>
              <a:buClrTx/>
            </a:pPr>
            <a:r>
              <a:rPr lang="en-US" dirty="0" smtClean="0"/>
              <a:t>There exists a configuration so that </a:t>
            </a:r>
            <a:r>
              <a:rPr lang="en-US" i="1" dirty="0" smtClean="0"/>
              <a:t>P</a:t>
            </a:r>
            <a:r>
              <a:rPr lang="en-US" dirty="0" smtClean="0"/>
              <a:t> is optimal</a:t>
            </a:r>
          </a:p>
          <a:p>
            <a:pPr>
              <a:buClrTx/>
            </a:pPr>
            <a:r>
              <a:rPr lang="en-US" dirty="0" smtClean="0"/>
              <a:t>Even if distinctly suboptimal in original query/configuration</a:t>
            </a:r>
          </a:p>
          <a:p>
            <a:pPr>
              <a:buClrTx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14400" y="5638800"/>
            <a:ext cx="7924800" cy="830997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rtlCol="0" anchor="b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Optimizer must assess plans conclusively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744A-A79E-A841-B38A-669B0C68AB9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Florian Waas, EMC/Greenplum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435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12735</TotalTime>
  <Words>875</Words>
  <Application>Microsoft Macintosh PowerPoint</Application>
  <PresentationFormat>On-screen Show (4:3)</PresentationFormat>
  <Paragraphs>179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Metro</vt:lpstr>
      <vt:lpstr>Plan Space Analysis Detecting Plan Regressions in Cost-based Query Optimizers</vt:lpstr>
      <vt:lpstr>Tale of a Plan Regression</vt:lpstr>
      <vt:lpstr>PowerPoint Presentation</vt:lpstr>
      <vt:lpstr>Nomenclature</vt:lpstr>
      <vt:lpstr>Dilemma of Optimizer Testing</vt:lpstr>
      <vt:lpstr>Standard Test Procedure</vt:lpstr>
      <vt:lpstr>Desiderata for better regression tests</vt:lpstr>
      <vt:lpstr>Plan Spaces</vt:lpstr>
      <vt:lpstr>Observation</vt:lpstr>
      <vt:lpstr>Ideal optimizer</vt:lpstr>
      <vt:lpstr>Plan Space Analysis: Principle</vt:lpstr>
      <vt:lpstr>Plan Space Analysis: Correlation</vt:lpstr>
      <vt:lpstr>Plan Space Analysis: in Practice</vt:lpstr>
      <vt:lpstr>Experiments</vt:lpstr>
      <vt:lpstr>TPC-H</vt:lpstr>
      <vt:lpstr>Sensitivity to Regressions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Greenplum R&amp;D 2H08 Update</dc:title>
  <dc:creator>Florian Waas</dc:creator>
  <cp:lastModifiedBy>Florian Waas</cp:lastModifiedBy>
  <cp:revision>248</cp:revision>
  <dcterms:created xsi:type="dcterms:W3CDTF">2009-06-30T14:15:39Z</dcterms:created>
  <dcterms:modified xsi:type="dcterms:W3CDTF">2011-06-25T00:43:39Z</dcterms:modified>
</cp:coreProperties>
</file>