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90" r:id="rId3"/>
    <p:sldId id="257" r:id="rId4"/>
    <p:sldId id="258" r:id="rId5"/>
    <p:sldId id="259" r:id="rId6"/>
    <p:sldId id="260" r:id="rId7"/>
    <p:sldId id="291" r:id="rId8"/>
    <p:sldId id="298" r:id="rId9"/>
    <p:sldId id="299" r:id="rId10"/>
    <p:sldId id="300" r:id="rId11"/>
    <p:sldId id="263" r:id="rId12"/>
    <p:sldId id="266" r:id="rId13"/>
    <p:sldId id="262" r:id="rId14"/>
    <p:sldId id="267" r:id="rId15"/>
    <p:sldId id="268" r:id="rId16"/>
    <p:sldId id="269" r:id="rId17"/>
    <p:sldId id="270" r:id="rId18"/>
    <p:sldId id="297" r:id="rId19"/>
    <p:sldId id="276" r:id="rId20"/>
    <p:sldId id="277" r:id="rId21"/>
    <p:sldId id="301" r:id="rId22"/>
    <p:sldId id="278" r:id="rId23"/>
    <p:sldId id="279" r:id="rId24"/>
    <p:sldId id="280" r:id="rId25"/>
    <p:sldId id="281" r:id="rId26"/>
    <p:sldId id="282" r:id="rId27"/>
    <p:sldId id="283" r:id="rId28"/>
    <p:sldId id="292" r:id="rId29"/>
    <p:sldId id="285" r:id="rId30"/>
    <p:sldId id="286" r:id="rId31"/>
    <p:sldId id="293" r:id="rId32"/>
    <p:sldId id="294" r:id="rId33"/>
    <p:sldId id="288" r:id="rId34"/>
    <p:sldId id="295"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52" d="100"/>
          <a:sy n="52" d="100"/>
        </p:scale>
        <p:origin x="-1219"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E259B5-C358-4BF7-A294-7B9DE7F45476}" type="datetimeFigureOut">
              <a:rPr lang="zh-CN" altLang="en-US" smtClean="0"/>
              <a:pPr/>
              <a:t>2011-6-13</a:t>
            </a:fld>
            <a:endParaRPr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5E11A6-F0E5-4FD3-9451-35325C1E1A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91CD8-5E22-4696-ACC5-50A985213E89}" type="datetimeFigureOut">
              <a:rPr lang="zh-CN" altLang="en-US" smtClean="0"/>
              <a:pPr/>
              <a:t>2011-6-13</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D6562B-750C-483D-855E-1FD3AE3570C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86D6562B-750C-483D-855E-1FD3AE3570CA}" type="slidenum">
              <a:rPr lang="zh-CN" altLang="en-US" smtClean="0"/>
              <a:pPr/>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zh-CN">
              <a:solidFill>
                <a:srgbClr val="FFFFFF"/>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6" name="Rectangle 5"/>
          <p:cNvSpPr/>
          <p:nvPr/>
        </p:nvSpPr>
        <p:spPr>
          <a:xfrm>
            <a:off x="63500" y="1449388"/>
            <a:ext cx="9020175" cy="1527175"/>
          </a:xfrm>
          <a:prstGeom prst="rect">
            <a:avLst/>
          </a:prstGeom>
          <a:solidFill>
            <a:srgbClr val="0C760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10" name="Rectangle 13"/>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ltLang="zh-CN" smtClean="0"/>
              <a:t>Click to edit Master subtitle style</a:t>
            </a:r>
            <a:endParaRPr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ltLang="zh-CN" smtClean="0"/>
              <a:t>Click to edit Master title style</a:t>
            </a:r>
            <a:endParaRPr lang="en-US" dirty="0"/>
          </a:p>
        </p:txBody>
      </p:sp>
      <p:sp>
        <p:nvSpPr>
          <p:cNvPr id="12" name="Slide Number Placeholder 28"/>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ltLang="zh-CN"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ltLang="zh-CN"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altLang="zh-CN" noProof="0" smtClean="0"/>
              <a:t>Click icon to add picture</a:t>
            </a:r>
            <a:endParaRPr lang="en-US" noProof="0" dirty="0"/>
          </a:p>
        </p:txBody>
      </p:sp>
      <p:sp>
        <p:nvSpPr>
          <p:cNvPr id="8" name="Date Placeholder 4"/>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a:latin typeface="Perpetua" pitchFamily="18" charset="0"/>
              </a:defRPr>
            </a:lvl1pPr>
          </a:lstStyle>
          <a:p>
            <a:endParaRPr lang="en-US"/>
          </a:p>
        </p:txBody>
      </p:sp>
      <p:sp>
        <p:nvSpPr>
          <p:cNvPr id="9" name="Slide Number Placeholder 6"/>
          <p:cNvSpPr>
            <a:spLocks noGrp="1"/>
          </p:cNvSpPr>
          <p:nvPr>
            <p:ph type="sldNum" sz="quarter" idx="11"/>
          </p:nvPr>
        </p:nvSpPr>
        <p:spPr>
          <a:xfrm>
            <a:off x="146050" y="6208713"/>
            <a:ext cx="457200" cy="45720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a:latin typeface="Perpetua" pitchFamily="18" charset="0"/>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a:latin typeface="Perpetua" pitchFamily="18" charset="0"/>
              </a:defRPr>
            </a:lvl1pPr>
          </a:lstStyle>
          <a:p>
            <a:endParaRPr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lvl1pPr fontAlgn="auto">
              <a:spcBef>
                <a:spcPts val="0"/>
              </a:spcBef>
              <a:spcAft>
                <a:spcPts val="0"/>
              </a:spcAft>
              <a:defRPr>
                <a:latin typeface="+mn-lt"/>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1371600"/>
            <a:ext cx="7239000" cy="76200"/>
          </a:xfrm>
          <a:prstGeom prst="rect">
            <a:avLst/>
          </a:prstGeom>
          <a:solidFill>
            <a:srgbClr val="2A92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a:solidFill>
                <a:srgbClr val="FFFFFF"/>
              </a:solidFill>
            </a:endParaRPr>
          </a:p>
        </p:txBody>
      </p:sp>
      <p:sp>
        <p:nvSpPr>
          <p:cNvPr id="2" name="Title 1"/>
          <p:cNvSpPr>
            <a:spLocks noGrp="1"/>
          </p:cNvSpPr>
          <p:nvPr>
            <p:ph type="title"/>
          </p:nvPr>
        </p:nvSpPr>
        <p:spPr>
          <a:xfrm>
            <a:off x="914400" y="304800"/>
            <a:ext cx="7772400" cy="1112838"/>
          </a:xfrm>
        </p:spPr>
        <p:txBody>
          <a:bodyPr/>
          <a:lstStyle>
            <a:lvl1pPr>
              <a:defRPr b="0">
                <a:solidFill>
                  <a:schemeClr val="tx1">
                    <a:lumMod val="65000"/>
                    <a:lumOff val="35000"/>
                  </a:schemeClr>
                </a:solidFill>
                <a:latin typeface="Perpetua" pitchFamily="18" charset="0"/>
              </a:defRPr>
            </a:lvl1pPr>
          </a:lstStyle>
          <a:p>
            <a:r>
              <a:rPr lang="en-US" altLang="zh-CN" smtClean="0"/>
              <a:t>Click to edit Master title style</a:t>
            </a:r>
            <a:endParaRPr lang="en-US" dirty="0"/>
          </a:p>
        </p:txBody>
      </p:sp>
      <p:sp>
        <p:nvSpPr>
          <p:cNvPr id="8" name="Content Placeholder 7"/>
          <p:cNvSpPr>
            <a:spLocks noGrp="1"/>
          </p:cNvSpPr>
          <p:nvPr>
            <p:ph sz="quarter" idx="1"/>
          </p:nvPr>
        </p:nvSpPr>
        <p:spPr>
          <a:xfrm>
            <a:off x="914400" y="1447800"/>
            <a:ext cx="7772400" cy="4572000"/>
          </a:xfrm>
          <a:solidFill>
            <a:schemeClr val="bg1"/>
          </a:solidFill>
        </p:spPr>
        <p:txBody>
          <a:bodyPr/>
          <a:lstStyle>
            <a:lvl1pPr>
              <a:defRPr sz="2800"/>
            </a:lvl1pPr>
            <a:lvl2pPr>
              <a:defRPr sz="2600"/>
            </a:lvl2pPr>
            <a:lvl3pPr>
              <a:defRPr sz="2400"/>
            </a:lvl3pPr>
            <a:lvl4pPr>
              <a:defRPr sz="2200"/>
            </a:lvl4pPr>
            <a:lvl5pPr>
              <a:defRPr sz="2000"/>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6" name="Slide Number Placeholder 28"/>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Ref idx="1003">
        <a:schemeClr val="bg1"/>
      </p:bgRef>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zh-CN">
              <a:solidFill>
                <a:srgbClr val="FFFFFF"/>
              </a:solidFill>
            </a:endParaRPr>
          </a:p>
        </p:txBody>
      </p:sp>
      <p:sp useBgFill="1">
        <p:nvSpPr>
          <p:cNvPr id="3" name="Rounded Rectangle 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4" name="Rectangle 3"/>
          <p:cNvSpPr/>
          <p:nvPr/>
        </p:nvSpPr>
        <p:spPr>
          <a:xfrm flipV="1">
            <a:off x="69850" y="2376488"/>
            <a:ext cx="9013825" cy="92075"/>
          </a:xfrm>
          <a:prstGeom prst="rect">
            <a:avLst/>
          </a:prstGeom>
          <a:solidFill>
            <a:srgbClr val="0C760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5" name="Rectangle 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6" name="Rectangle 13"/>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pic>
        <p:nvPicPr>
          <p:cNvPr id="7" name="Picture 14" descr="uncc-logo.png"/>
          <p:cNvPicPr>
            <a:picLocks noChangeAspect="1"/>
          </p:cNvPicPr>
          <p:nvPr/>
        </p:nvPicPr>
        <p:blipFill>
          <a:blip r:embed="rId2" cstate="print"/>
          <a:srcRect/>
          <a:stretch>
            <a:fillRect/>
          </a:stretch>
        </p:blipFill>
        <p:spPr bwMode="auto">
          <a:xfrm>
            <a:off x="6781800" y="6096000"/>
            <a:ext cx="1857375" cy="522288"/>
          </a:xfrm>
          <a:prstGeom prst="rect">
            <a:avLst/>
          </a:prstGeom>
          <a:noFill/>
          <a:ln w="9525">
            <a:noFill/>
            <a:miter lim="800000"/>
            <a:headEnd/>
            <a:tailEnd/>
          </a:ln>
        </p:spPr>
      </p:pic>
      <p:sp>
        <p:nvSpPr>
          <p:cNvPr id="8" name="Text Placeholder 2"/>
          <p:cNvSpPr txBox="1">
            <a:spLocks/>
          </p:cNvSpPr>
          <p:nvPr/>
        </p:nvSpPr>
        <p:spPr>
          <a:xfrm flipH="1">
            <a:off x="1295400" y="2667000"/>
            <a:ext cx="6553200" cy="3200400"/>
          </a:xfrm>
          <a:prstGeom prst="rect">
            <a:avLst/>
          </a:prstGeom>
        </p:spPr>
        <p:txBody>
          <a:bodyPr>
            <a:normAutofit/>
          </a:bodyPr>
          <a:lstStyle/>
          <a:p>
            <a:pPr marL="174625" indent="-174625">
              <a:lnSpc>
                <a:spcPct val="150000"/>
              </a:lnSpc>
              <a:spcBef>
                <a:spcPts val="575"/>
              </a:spcBef>
              <a:buClr>
                <a:schemeClr val="accent1"/>
              </a:buClr>
              <a:buSzPct val="85000"/>
              <a:buFont typeface="Arial" charset="0"/>
              <a:buChar char="•"/>
              <a:defRPr/>
            </a:pPr>
            <a:endParaRPr lang="zh-CN" altLang="zh-CN" sz="2800">
              <a:solidFill>
                <a:srgbClr val="0A5E0C"/>
              </a:solidFill>
              <a:latin typeface="Perpetua" pitchFamily="18" charset="0"/>
            </a:endParaRPr>
          </a:p>
        </p:txBody>
      </p:sp>
      <p:sp>
        <p:nvSpPr>
          <p:cNvPr id="9" name="TextBox 8"/>
          <p:cNvSpPr txBox="1"/>
          <p:nvPr/>
        </p:nvSpPr>
        <p:spPr>
          <a:xfrm>
            <a:off x="685800" y="1524000"/>
            <a:ext cx="4419600" cy="830263"/>
          </a:xfrm>
          <a:prstGeom prst="rect">
            <a:avLst/>
          </a:prstGeom>
          <a:noFill/>
        </p:spPr>
        <p:txBody>
          <a:bodyPr>
            <a:spAutoFit/>
          </a:bodyPr>
          <a:lstStyle/>
          <a:p>
            <a:pPr>
              <a:defRPr/>
            </a:pPr>
            <a:r>
              <a:rPr lang="en-US" altLang="zh-CN" sz="4800">
                <a:latin typeface="Perpetua" pitchFamily="18" charset="0"/>
              </a:rPr>
              <a:t>Framework</a:t>
            </a:r>
            <a:endParaRPr lang="en-US" altLang="zh-CN" sz="2400">
              <a:latin typeface="Perpetua" pitchFamily="18" charset="0"/>
            </a:endParaRPr>
          </a:p>
        </p:txBody>
      </p:sp>
      <p:sp>
        <p:nvSpPr>
          <p:cNvPr id="10" name="TextBox 9"/>
          <p:cNvSpPr txBox="1"/>
          <p:nvPr/>
        </p:nvSpPr>
        <p:spPr>
          <a:xfrm>
            <a:off x="4191000" y="304800"/>
            <a:ext cx="4495800" cy="307975"/>
          </a:xfrm>
          <a:prstGeom prst="rect">
            <a:avLst/>
          </a:prstGeom>
          <a:noFill/>
        </p:spPr>
        <p:txBody>
          <a:bodyPr>
            <a:spAutoFit/>
          </a:bodyPr>
          <a:lstStyle/>
          <a:p>
            <a:pPr algn="r" fontAlgn="auto">
              <a:spcBef>
                <a:spcPts val="0"/>
              </a:spcBef>
              <a:spcAft>
                <a:spcPts val="0"/>
              </a:spcAft>
              <a:defRPr/>
            </a:pPr>
            <a:r>
              <a:rPr lang="en-US" sz="1400" dirty="0">
                <a:solidFill>
                  <a:srgbClr val="006600"/>
                </a:solidFill>
                <a:latin typeface="Arial" pitchFamily="34" charset="0"/>
                <a:cs typeface="Arial" pitchFamily="34" charset="0"/>
              </a:rPr>
              <a:t>Graph Generation with Prescribed Feature Constraints</a:t>
            </a:r>
          </a:p>
        </p:txBody>
      </p:sp>
      <p:sp>
        <p:nvSpPr>
          <p:cNvPr id="11" name="TextBox 10"/>
          <p:cNvSpPr txBox="1"/>
          <p:nvPr/>
        </p:nvSpPr>
        <p:spPr>
          <a:xfrm>
            <a:off x="762000" y="6324600"/>
            <a:ext cx="5486400" cy="338138"/>
          </a:xfrm>
          <a:prstGeom prst="rect">
            <a:avLst/>
          </a:prstGeom>
          <a:noFill/>
        </p:spPr>
        <p:txBody>
          <a:bodyPr>
            <a:spAutoFit/>
          </a:bodyPr>
          <a:lstStyle/>
          <a:p>
            <a:pPr>
              <a:defRPr/>
            </a:pPr>
            <a:r>
              <a:rPr lang="en-US" altLang="zh-CN" sz="1600">
                <a:solidFill>
                  <a:srgbClr val="006600"/>
                </a:solidFill>
                <a:latin typeface="Perpetua" pitchFamily="18" charset="0"/>
                <a:cs typeface="Arial" charset="0"/>
              </a:rPr>
              <a:t>PAKDD-09, April 28, Bangkok, Thailand</a:t>
            </a:r>
            <a:endParaRPr lang="en-US" altLang="zh-CN" sz="1600" b="1">
              <a:solidFill>
                <a:srgbClr val="006600"/>
              </a:solidFill>
              <a:latin typeface="Perpetua" pitchFamily="18" charset="0"/>
              <a:cs typeface="Arial" charset="0"/>
            </a:endParaRPr>
          </a:p>
        </p:txBody>
      </p:sp>
      <p:sp>
        <p:nvSpPr>
          <p:cNvPr id="12" name="Slide Number Placeholder 5"/>
          <p:cNvSpPr>
            <a:spLocks noGrp="1"/>
          </p:cNvSpPr>
          <p:nvPr>
            <p:ph type="sldNum" sz="quarter" idx="10"/>
          </p:nvPr>
        </p:nvSpPr>
        <p:spPr>
          <a:xfrm>
            <a:off x="146050" y="6208713"/>
            <a:ext cx="457200" cy="457200"/>
          </a:xfrm>
        </p:spPr>
        <p:txBody>
          <a:bodyPr/>
          <a:lstStyle>
            <a:lvl1pPr>
              <a:defRPr/>
            </a:lvl1p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ection Header">
    <p:bg>
      <p:bgRef idx="1003">
        <a:schemeClr val="bg1"/>
      </p:bgRef>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zh-CN">
              <a:solidFill>
                <a:srgbClr val="FFFFFF"/>
              </a:solidFill>
            </a:endParaRPr>
          </a:p>
        </p:txBody>
      </p:sp>
      <p:sp useBgFill="1">
        <p:nvSpPr>
          <p:cNvPr id="4" name="Rounded Rectangle 3"/>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5" name="Rectangle 4"/>
          <p:cNvSpPr/>
          <p:nvPr/>
        </p:nvSpPr>
        <p:spPr>
          <a:xfrm flipV="1">
            <a:off x="69850" y="2376488"/>
            <a:ext cx="9013825" cy="92075"/>
          </a:xfrm>
          <a:prstGeom prst="rect">
            <a:avLst/>
          </a:prstGeom>
          <a:solidFill>
            <a:srgbClr val="0C760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6" name="Rectangle 5"/>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7" name="Rectangle 13"/>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pic>
        <p:nvPicPr>
          <p:cNvPr id="8" name="Picture 14" descr="uncc-logo.png"/>
          <p:cNvPicPr>
            <a:picLocks noChangeAspect="1"/>
          </p:cNvPicPr>
          <p:nvPr/>
        </p:nvPicPr>
        <p:blipFill>
          <a:blip r:embed="rId2" cstate="print"/>
          <a:srcRect/>
          <a:stretch>
            <a:fillRect/>
          </a:stretch>
        </p:blipFill>
        <p:spPr bwMode="auto">
          <a:xfrm>
            <a:off x="6781800" y="6096000"/>
            <a:ext cx="1857375" cy="522288"/>
          </a:xfrm>
          <a:prstGeom prst="rect">
            <a:avLst/>
          </a:prstGeom>
          <a:noFill/>
          <a:ln w="9525">
            <a:noFill/>
            <a:miter lim="800000"/>
            <a:headEnd/>
            <a:tailEnd/>
          </a:ln>
        </p:spPr>
      </p:pic>
      <p:sp>
        <p:nvSpPr>
          <p:cNvPr id="2" name="Title 1"/>
          <p:cNvSpPr>
            <a:spLocks noGrp="1"/>
          </p:cNvSpPr>
          <p:nvPr>
            <p:ph type="title"/>
          </p:nvPr>
        </p:nvSpPr>
        <p:spPr>
          <a:xfrm>
            <a:off x="228600" y="914400"/>
            <a:ext cx="8763000" cy="1362075"/>
          </a:xfrm>
        </p:spPr>
        <p:txBody>
          <a:bodyPr>
            <a:normAutofit/>
          </a:bodyPr>
          <a:lstStyle>
            <a:lvl1pPr algn="l">
              <a:buNone/>
              <a:defRPr sz="4400" b="0" cap="none">
                <a:solidFill>
                  <a:schemeClr val="tx1"/>
                </a:solidFill>
                <a:latin typeface="Perpetua" pitchFamily="18" charset="0"/>
              </a:defRPr>
            </a:lvl1pPr>
          </a:lstStyle>
          <a:p>
            <a:r>
              <a:rPr lang="en-US" altLang="zh-CN" smtClean="0"/>
              <a:t>Click to edit Master title style</a:t>
            </a:r>
            <a:endParaRPr lang="en-US" dirty="0"/>
          </a:p>
        </p:txBody>
      </p:sp>
      <p:sp>
        <p:nvSpPr>
          <p:cNvPr id="9" name="Slide Number Placeholder 5"/>
          <p:cNvSpPr>
            <a:spLocks noGrp="1"/>
          </p:cNvSpPr>
          <p:nvPr>
            <p:ph type="sldNum" sz="quarter" idx="10"/>
          </p:nvPr>
        </p:nvSpPr>
        <p:spPr>
          <a:xfrm>
            <a:off x="146050" y="6208713"/>
            <a:ext cx="457200" cy="457200"/>
          </a:xfrm>
        </p:spPr>
        <p:txBody>
          <a:bodyPr/>
          <a:lstStyle>
            <a:lvl1pPr>
              <a:defRPr/>
            </a:lvl1p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a:latin typeface="Perpetua" pitchFamily="18" charset="0"/>
              </a:defRPr>
            </a:lvl1pPr>
          </a:lstStyle>
          <a:p>
            <a:endParaRPr lang="en-US"/>
          </a:p>
        </p:txBody>
      </p:sp>
      <p:sp>
        <p:nvSpPr>
          <p:cNvPr id="6" name="Slide Number Placeholder 6"/>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ltLang="zh-CN"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ltLang="zh-CN"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a:latin typeface="Perpetua" pitchFamily="18" charset="0"/>
              </a:defRPr>
            </a:lvl1pPr>
          </a:lstStyle>
          <a:p>
            <a:endParaRPr lang="en-US"/>
          </a:p>
        </p:txBody>
      </p:sp>
      <p:sp>
        <p:nvSpPr>
          <p:cNvPr id="8" name="Slide Number Placeholder 8"/>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a:latin typeface="Perpetua" pitchFamily="18" charset="0"/>
              </a:defRPr>
            </a:lvl1pPr>
          </a:lstStyle>
          <a:p>
            <a:endParaRPr lang="en-US"/>
          </a:p>
        </p:txBody>
      </p:sp>
      <p:sp>
        <p:nvSpPr>
          <p:cNvPr id="4"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a:latin typeface="Perpetua" pitchFamily="18" charset="0"/>
              </a:defRPr>
            </a:lvl1pPr>
          </a:lstStyle>
          <a:p>
            <a:endParaRPr lang="en-US"/>
          </a:p>
        </p:txBody>
      </p:sp>
      <p:sp>
        <p:nvSpPr>
          <p:cNvPr id="3"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ltLang="zh-CN"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ltLang="zh-CN"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4"/>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a:latin typeface="Perpetua" pitchFamily="18" charset="0"/>
              </a:defRPr>
            </a:lvl1pPr>
          </a:lstStyle>
          <a:p>
            <a:endParaRPr lang="en-US"/>
          </a:p>
        </p:txBody>
      </p:sp>
      <p:sp>
        <p:nvSpPr>
          <p:cNvPr id="8" name="Slide Number Placeholder 6"/>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zh-CN">
              <a:solidFill>
                <a:srgbClr val="FFFFFF"/>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zh-CN" altLang="zh-CN">
              <a:solidFill>
                <a:srgbClr val="FFFFFF"/>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ltLang="zh-CN"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Franklin Gothic Book" pitchFamily="34" charset="0"/>
        </a:defRPr>
      </a:lvl2pPr>
      <a:lvl3pPr algn="l" rtl="0" eaLnBrk="1" fontAlgn="base" hangingPunct="1">
        <a:spcBef>
          <a:spcPct val="0"/>
        </a:spcBef>
        <a:spcAft>
          <a:spcPct val="0"/>
        </a:spcAft>
        <a:defRPr sz="4000">
          <a:solidFill>
            <a:schemeClr val="tx2"/>
          </a:solidFill>
          <a:latin typeface="Franklin Gothic Book" pitchFamily="34" charset="0"/>
        </a:defRPr>
      </a:lvl3pPr>
      <a:lvl4pPr algn="l" rtl="0" eaLnBrk="1" fontAlgn="base" hangingPunct="1">
        <a:spcBef>
          <a:spcPct val="0"/>
        </a:spcBef>
        <a:spcAft>
          <a:spcPct val="0"/>
        </a:spcAft>
        <a:defRPr sz="4000">
          <a:solidFill>
            <a:schemeClr val="tx2"/>
          </a:solidFill>
          <a:latin typeface="Franklin Gothic Book" pitchFamily="34" charset="0"/>
        </a:defRPr>
      </a:lvl4pPr>
      <a:lvl5pPr algn="l" rtl="0" eaLnBrk="1" fontAlgn="base" hangingPunct="1">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1" fontAlgn="base" hangingPunct="1">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1" fontAlgn="base" hangingPunct="1">
        <a:spcBef>
          <a:spcPts val="375"/>
        </a:spcBef>
        <a:spcAft>
          <a:spcPct val="0"/>
        </a:spcAft>
        <a:buClr>
          <a:srgbClr val="BCCEBD"/>
        </a:buClr>
        <a:buSzPct val="8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ts val="375"/>
        </a:spcBef>
        <a:spcAft>
          <a:spcPct val="0"/>
        </a:spcAft>
        <a:buClr>
          <a:srgbClr val="A8CDD7"/>
        </a:buClr>
        <a:buSzPct val="80000"/>
        <a:buFont typeface="Wingdings 2" pitchFamily="18" charset="2"/>
        <a:buChar char=""/>
        <a:defRPr sz="2000" kern="1200">
          <a:solidFill>
            <a:schemeClr val="tx1"/>
          </a:solidFill>
          <a:latin typeface="+mn-lt"/>
          <a:ea typeface="+mn-ea"/>
          <a:cs typeface="+mn-cs"/>
        </a:defRPr>
      </a:lvl4pPr>
      <a:lvl5pPr marL="1371600" indent="-228600" algn="l" rtl="0" eaLnBrk="1" fontAlgn="base" hangingPunct="1">
        <a:spcBef>
          <a:spcPts val="375"/>
        </a:spcBef>
        <a:spcAft>
          <a:spcPct val="0"/>
        </a:spcAft>
        <a:buClr>
          <a:srgbClr val="A8CDD7"/>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810000"/>
            <a:ext cx="4114800" cy="1219200"/>
          </a:xfrm>
        </p:spPr>
        <p:txBody>
          <a:bodyPr/>
          <a:lstStyle/>
          <a:p>
            <a:r>
              <a:rPr lang="en-US" sz="2800" dirty="0" smtClean="0"/>
              <a:t>Kai Pan, </a:t>
            </a:r>
            <a:r>
              <a:rPr lang="en-US" sz="2800" dirty="0" err="1" smtClean="0">
                <a:solidFill>
                  <a:srgbClr val="C00000"/>
                </a:solidFill>
              </a:rPr>
              <a:t>Xintao</a:t>
            </a:r>
            <a:r>
              <a:rPr lang="en-US" sz="2800" dirty="0" smtClean="0">
                <a:solidFill>
                  <a:srgbClr val="C00000"/>
                </a:solidFill>
              </a:rPr>
              <a:t> Wu</a:t>
            </a:r>
          </a:p>
          <a:p>
            <a:r>
              <a:rPr lang="en-US" sz="1800" dirty="0" smtClean="0"/>
              <a:t>University of North Carolina at Charlotte</a:t>
            </a:r>
            <a:endParaRPr lang="zh-CN" altLang="en-US" dirty="0"/>
          </a:p>
        </p:txBody>
      </p:sp>
      <p:sp>
        <p:nvSpPr>
          <p:cNvPr id="2" name="Title 1"/>
          <p:cNvSpPr>
            <a:spLocks noGrp="1"/>
          </p:cNvSpPr>
          <p:nvPr>
            <p:ph type="ctrTitle"/>
          </p:nvPr>
        </p:nvSpPr>
        <p:spPr/>
        <p:txBody>
          <a:bodyPr/>
          <a:lstStyle/>
          <a:p>
            <a:r>
              <a:rPr lang="en-US" sz="2800" dirty="0" smtClean="0"/>
              <a:t>Database State Generation </a:t>
            </a:r>
            <a:br>
              <a:rPr lang="en-US" sz="2800" dirty="0" smtClean="0"/>
            </a:br>
            <a:r>
              <a:rPr lang="en-US" sz="2800" dirty="0" smtClean="0"/>
              <a:t>via</a:t>
            </a:r>
            <a:br>
              <a:rPr lang="en-US" sz="2800" dirty="0" smtClean="0"/>
            </a:br>
            <a:r>
              <a:rPr lang="en-US" sz="2800" dirty="0" smtClean="0"/>
              <a:t> Dynamic Symbolic Execution for Coverage Criteria</a:t>
            </a:r>
            <a:endParaRPr lang="zh-CN" altLang="en-US" sz="2800" dirty="0"/>
          </a:p>
        </p:txBody>
      </p:sp>
      <p:sp>
        <p:nvSpPr>
          <p:cNvPr id="4" name="Subtitle 2"/>
          <p:cNvSpPr txBox="1">
            <a:spLocks/>
          </p:cNvSpPr>
          <p:nvPr/>
        </p:nvSpPr>
        <p:spPr bwMode="auto">
          <a:xfrm>
            <a:off x="5181600" y="3810000"/>
            <a:ext cx="3124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defRPr/>
            </a:pPr>
            <a:r>
              <a:rPr kumimoji="0" lang="en-US" sz="2600" b="0" i="0" u="none" strike="noStrike" kern="1200" cap="none" spc="0" normalizeH="0" baseline="0" noProof="0" dirty="0" smtClean="0">
                <a:ln>
                  <a:noFill/>
                </a:ln>
                <a:solidFill>
                  <a:schemeClr val="tx2"/>
                </a:solidFill>
                <a:effectLst/>
                <a:uLnTx/>
                <a:uFillTx/>
                <a:latin typeface="+mn-lt"/>
                <a:ea typeface="+mn-ea"/>
                <a:cs typeface="+mn-cs"/>
              </a:rPr>
              <a:t>Tao </a:t>
            </a:r>
            <a:r>
              <a:rPr kumimoji="0" lang="en-US" sz="2600" b="0" i="0" u="none" strike="noStrike" kern="1200" cap="none" spc="0" normalizeH="0" baseline="0" noProof="0" dirty="0" err="1" smtClean="0">
                <a:ln>
                  <a:noFill/>
                </a:ln>
                <a:solidFill>
                  <a:schemeClr val="tx2"/>
                </a:solidFill>
                <a:effectLst/>
                <a:uLnTx/>
                <a:uFillTx/>
                <a:latin typeface="+mn-lt"/>
                <a:ea typeface="+mn-ea"/>
                <a:cs typeface="+mn-cs"/>
              </a:rPr>
              <a:t>Xie</a:t>
            </a:r>
            <a:endParaRPr kumimoji="0" lang="en-US" sz="2600" b="0" i="0" u="none" strike="noStrike" kern="1200" cap="none" spc="0" normalizeH="0" baseline="0" noProof="0" dirty="0" smtClean="0">
              <a:ln>
                <a:noFill/>
              </a:ln>
              <a:solidFill>
                <a:schemeClr val="tx2"/>
              </a:solidFill>
              <a:effectLst/>
              <a:uLnTx/>
              <a:uFillTx/>
              <a:latin typeface="+mn-lt"/>
              <a:ea typeface="+mn-ea"/>
              <a:cs typeface="+mn-cs"/>
            </a:endParaRPr>
          </a:p>
          <a:p>
            <a:pPr lvl="0" algn="ctr" fontAlgn="base">
              <a:spcBef>
                <a:spcPts val="575"/>
              </a:spcBef>
              <a:spcAft>
                <a:spcPct val="0"/>
              </a:spcAft>
              <a:buClr>
                <a:schemeClr val="accent1"/>
              </a:buClr>
              <a:buSzPct val="85000"/>
            </a:pPr>
            <a:r>
              <a:rPr kumimoji="0" lang="en-US" altLang="zh-CN" b="0" i="0" u="none" strike="noStrike" kern="1200" cap="none" spc="0" normalizeH="0" baseline="0" noProof="0" dirty="0" smtClean="0">
                <a:ln>
                  <a:noFill/>
                </a:ln>
                <a:solidFill>
                  <a:schemeClr val="tx2"/>
                </a:solidFill>
                <a:effectLst/>
                <a:uLnTx/>
                <a:uFillTx/>
                <a:latin typeface="+mn-lt"/>
                <a:ea typeface="+mn-ea"/>
                <a:cs typeface="+mn-cs"/>
              </a:rPr>
              <a:t>   </a:t>
            </a:r>
            <a:r>
              <a:rPr lang="en-US" dirty="0" smtClean="0">
                <a:solidFill>
                  <a:schemeClr val="tx2"/>
                </a:solidFill>
              </a:rPr>
              <a:t>North Carolina State University</a:t>
            </a:r>
            <a:endParaRPr kumimoji="0" lang="zh-CN" altLang="en-US" b="0" i="0" u="none" strike="noStrike" kern="1200" cap="none" spc="0" normalizeH="0" baseline="0" noProof="0" dirty="0">
              <a:ln>
                <a:noFill/>
              </a:ln>
              <a:solidFill>
                <a:schemeClr val="tx2"/>
              </a:solidFill>
              <a:effectLst/>
              <a:uLnTx/>
              <a:uFillTx/>
              <a:latin typeface="+mn-lt"/>
              <a:ea typeface="+mn-ea"/>
              <a:cs typeface="+mn-cs"/>
            </a:endParaRPr>
          </a:p>
        </p:txBody>
      </p:sp>
      <p:sp>
        <p:nvSpPr>
          <p:cNvPr id="7" name="TextBox 6"/>
          <p:cNvSpPr txBox="1"/>
          <p:nvPr/>
        </p:nvSpPr>
        <p:spPr>
          <a:xfrm>
            <a:off x="762000" y="6096000"/>
            <a:ext cx="2971800" cy="646331"/>
          </a:xfrm>
          <a:prstGeom prst="rect">
            <a:avLst/>
          </a:prstGeom>
          <a:noFill/>
        </p:spPr>
        <p:txBody>
          <a:bodyPr wrap="square" rtlCol="0">
            <a:spAutoFit/>
          </a:bodyPr>
          <a:lstStyle/>
          <a:p>
            <a:r>
              <a:rPr lang="en-US" altLang="zh-CN" b="1" dirty="0" smtClean="0">
                <a:solidFill>
                  <a:schemeClr val="accent1"/>
                </a:solidFill>
              </a:rPr>
              <a:t>DBTest11</a:t>
            </a:r>
          </a:p>
          <a:p>
            <a:r>
              <a:rPr lang="en-US" altLang="zh-CN" dirty="0" smtClean="0">
                <a:solidFill>
                  <a:schemeClr val="accent1"/>
                </a:solidFill>
              </a:rPr>
              <a:t>June 13,  Athens, Greece</a:t>
            </a:r>
            <a:endParaRPr lang="zh-CN" altLang="en-US" dirty="0"/>
          </a:p>
        </p:txBody>
      </p:sp>
      <p:sp>
        <p:nvSpPr>
          <p:cNvPr id="6" name="Slide Number Placeholder 5"/>
          <p:cNvSpPr>
            <a:spLocks noGrp="1"/>
          </p:cNvSpPr>
          <p:nvPr>
            <p:ph type="sldNum" sz="quarter" idx="10"/>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600" dirty="0" smtClean="0"/>
              <a:t>Enforcing CACC and BVC(cont’d)</a:t>
            </a:r>
            <a:endParaRPr lang="en-US" sz="3600" dirty="0"/>
          </a:p>
        </p:txBody>
      </p:sp>
      <p:sp>
        <p:nvSpPr>
          <p:cNvPr id="3" name="Content Placeholder 2"/>
          <p:cNvSpPr>
            <a:spLocks noGrp="1"/>
          </p:cNvSpPr>
          <p:nvPr>
            <p:ph sz="quarter" idx="1"/>
          </p:nvPr>
        </p:nvSpPr>
        <p:spPr/>
        <p:txBody>
          <a:bodyPr/>
          <a:lstStyle/>
          <a:p>
            <a:r>
              <a:rPr lang="en-US" dirty="0" smtClean="0"/>
              <a:t>In general, given a predicate and a </a:t>
            </a:r>
            <a:r>
              <a:rPr lang="en-US" dirty="0" err="1" smtClean="0"/>
              <a:t>boolean</a:t>
            </a:r>
            <a:r>
              <a:rPr lang="en-US" dirty="0" smtClean="0"/>
              <a:t> evaluation as input, we generate instantiations using: </a:t>
            </a:r>
            <a:endParaRPr lang="en-US" dirty="0"/>
          </a:p>
        </p:txBody>
      </p:sp>
      <p:pic>
        <p:nvPicPr>
          <p:cNvPr id="4" name="Picture 3" descr="Untitled.jpg"/>
          <p:cNvPicPr>
            <a:picLocks noChangeAspect="1"/>
          </p:cNvPicPr>
          <p:nvPr/>
        </p:nvPicPr>
        <p:blipFill>
          <a:blip r:embed="rId2" cstate="print"/>
          <a:stretch>
            <a:fillRect/>
          </a:stretch>
        </p:blipFill>
        <p:spPr>
          <a:xfrm>
            <a:off x="1219200" y="2362200"/>
            <a:ext cx="6248400" cy="3886200"/>
          </a:xfrm>
          <a:prstGeom prst="rect">
            <a:avLst/>
          </a:prstGeom>
        </p:spPr>
      </p:pic>
      <p:sp>
        <p:nvSpPr>
          <p:cNvPr id="5" name="Slide Number Placeholder 4"/>
          <p:cNvSpPr>
            <a:spLocks noGrp="1"/>
          </p:cNvSpPr>
          <p:nvPr>
            <p:ph type="sldNum" sz="quarter" idx="10"/>
          </p:nvPr>
        </p:nvSpPr>
        <p:spPr/>
        <p:txBody>
          <a:bodyPr/>
          <a:lstStyle/>
          <a:p>
            <a:fld id="{B6F15528-21DE-4FAA-801E-634DDDAF4B2B}" type="slidenum">
              <a:rPr lang="en-US" smtClean="0"/>
              <a:pPr/>
              <a:t>10</a:t>
            </a:fld>
            <a:endParaRPr lang="en-US"/>
          </a:p>
        </p:txBody>
      </p:sp>
      <p:sp>
        <p:nvSpPr>
          <p:cNvPr id="6" name="Right Brace 5"/>
          <p:cNvSpPr/>
          <p:nvPr/>
        </p:nvSpPr>
        <p:spPr>
          <a:xfrm>
            <a:off x="6324600" y="3429000"/>
            <a:ext cx="15240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6324600" y="4419600"/>
            <a:ext cx="1524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477000" y="3657600"/>
            <a:ext cx="1143000" cy="369332"/>
          </a:xfrm>
          <a:prstGeom prst="rect">
            <a:avLst/>
          </a:prstGeom>
          <a:noFill/>
        </p:spPr>
        <p:txBody>
          <a:bodyPr wrap="square" rtlCol="0">
            <a:spAutoFit/>
          </a:bodyPr>
          <a:lstStyle/>
          <a:p>
            <a:r>
              <a:rPr lang="en-US" dirty="0" smtClean="0"/>
              <a:t>CACC</a:t>
            </a:r>
            <a:endParaRPr lang="en-US" dirty="0"/>
          </a:p>
        </p:txBody>
      </p:sp>
      <p:sp>
        <p:nvSpPr>
          <p:cNvPr id="10" name="TextBox 9"/>
          <p:cNvSpPr txBox="1"/>
          <p:nvPr/>
        </p:nvSpPr>
        <p:spPr>
          <a:xfrm>
            <a:off x="6477000" y="4953000"/>
            <a:ext cx="1143000" cy="369332"/>
          </a:xfrm>
          <a:prstGeom prst="rect">
            <a:avLst/>
          </a:prstGeom>
          <a:noFill/>
        </p:spPr>
        <p:txBody>
          <a:bodyPr wrap="square" rtlCol="0">
            <a:spAutoFit/>
          </a:bodyPr>
          <a:lstStyle/>
          <a:p>
            <a:r>
              <a:rPr lang="en-US" dirty="0" smtClean="0"/>
              <a:t>BVC</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Our work</a:t>
            </a:r>
            <a:endParaRPr lang="en-US" sz="3600" dirty="0"/>
          </a:p>
        </p:txBody>
      </p:sp>
      <p:sp>
        <p:nvSpPr>
          <p:cNvPr id="3" name="Content Placeholder 2"/>
          <p:cNvSpPr>
            <a:spLocks noGrp="1"/>
          </p:cNvSpPr>
          <p:nvPr>
            <p:ph sz="quarter" idx="1"/>
          </p:nvPr>
        </p:nvSpPr>
        <p:spPr/>
        <p:txBody>
          <a:bodyPr/>
          <a:lstStyle/>
          <a:p>
            <a:r>
              <a:rPr lang="en-US" dirty="0" smtClean="0"/>
              <a:t>Our approach leverages DSE to track how the inputs to the program under test are transformed before appearing in the executed queries and how the constraints on query results affect the later program execution.</a:t>
            </a:r>
          </a:p>
          <a:p>
            <a:r>
              <a:rPr lang="en-US" altLang="zh-CN" dirty="0" smtClean="0"/>
              <a:t>We use </a:t>
            </a:r>
            <a:r>
              <a:rPr lang="en-US" altLang="zh-CN" dirty="0" err="1" smtClean="0"/>
              <a:t>Pex</a:t>
            </a:r>
            <a:r>
              <a:rPr lang="en-US" altLang="zh-CN" dirty="0" smtClean="0"/>
              <a:t>, a state-of-the-art DSE engine for .NET to illustrate our idea</a:t>
            </a:r>
          </a:p>
          <a:p>
            <a:pPr lvl="1"/>
            <a:r>
              <a:rPr lang="en-US" altLang="zh-CN" dirty="0" smtClean="0"/>
              <a:t>The approach can be extended to other DSE engines for other programming languages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Pex</a:t>
            </a:r>
            <a:r>
              <a:rPr lang="en-US" altLang="zh-CN" dirty="0" smtClean="0"/>
              <a:t> APIs</a:t>
            </a:r>
            <a:endParaRPr lang="zh-CN" altLang="en-US" dirty="0"/>
          </a:p>
        </p:txBody>
      </p:sp>
      <p:sp>
        <p:nvSpPr>
          <p:cNvPr id="3" name="Content Placeholder 2"/>
          <p:cNvSpPr>
            <a:spLocks noGrp="1"/>
          </p:cNvSpPr>
          <p:nvPr>
            <p:ph sz="quarter" idx="1"/>
          </p:nvPr>
        </p:nvSpPr>
        <p:spPr/>
        <p:txBody>
          <a:bodyPr/>
          <a:lstStyle/>
          <a:p>
            <a:r>
              <a:rPr lang="en-US" altLang="zh-CN" dirty="0" smtClean="0"/>
              <a:t>APIs provided by </a:t>
            </a:r>
            <a:r>
              <a:rPr lang="en-US" altLang="zh-CN" dirty="0" err="1" smtClean="0"/>
              <a:t>Pex</a:t>
            </a:r>
            <a:r>
              <a:rPr lang="en-US" altLang="zh-CN" dirty="0" smtClean="0"/>
              <a:t>  help users fetch </a:t>
            </a:r>
            <a:r>
              <a:rPr lang="en-US" altLang="zh-CN" dirty="0" smtClean="0"/>
              <a:t>symbolic expressions</a:t>
            </a:r>
            <a:r>
              <a:rPr lang="en-US" altLang="zh-CN" dirty="0" smtClean="0"/>
              <a:t>: </a:t>
            </a:r>
            <a:endParaRPr lang="en-US" altLang="zh-CN" dirty="0" smtClean="0"/>
          </a:p>
          <a:p>
            <a:pPr>
              <a:buNone/>
            </a:pPr>
            <a:r>
              <a:rPr lang="en-US" altLang="zh-CN" dirty="0" smtClean="0"/>
              <a:t>    -- </a:t>
            </a:r>
            <a:r>
              <a:rPr lang="en-US" altLang="zh-CN" sz="2000" i="1" dirty="0" err="1" smtClean="0"/>
              <a:t>PexSymbolicValue.ToString</a:t>
            </a:r>
            <a:r>
              <a:rPr lang="en-US" altLang="zh-CN" sz="2000" i="1" dirty="0" smtClean="0"/>
              <a:t>() </a:t>
            </a:r>
            <a:r>
              <a:rPr lang="en-US" altLang="zh-CN" dirty="0" smtClean="0"/>
              <a:t>to get the target query string at each query execution point</a:t>
            </a:r>
          </a:p>
          <a:p>
            <a:pPr>
              <a:buNone/>
            </a:pPr>
            <a:r>
              <a:rPr lang="en-US" altLang="zh-CN" dirty="0" smtClean="0"/>
              <a:t>    -- </a:t>
            </a:r>
            <a:r>
              <a:rPr lang="en-US" altLang="zh-CN" sz="2000" i="1" dirty="0" err="1" smtClean="0"/>
              <a:t>PexSymbolicValue.GetRelevantInputNames</a:t>
            </a:r>
            <a:r>
              <a:rPr lang="en-US" altLang="zh-CN" sz="2000" i="1" dirty="0" smtClean="0"/>
              <a:t>&lt;Type&gt;() </a:t>
            </a:r>
            <a:r>
              <a:rPr lang="en-US" altLang="zh-CN" dirty="0" smtClean="0"/>
              <a:t>to detect the data dependency between the execution point and program input parameters. </a:t>
            </a:r>
          </a:p>
          <a:p>
            <a:pPr>
              <a:buNone/>
            </a:pPr>
            <a:r>
              <a:rPr lang="en-US" altLang="zh-CN" dirty="0" smtClean="0"/>
              <a:t>    -- </a:t>
            </a:r>
            <a:r>
              <a:rPr lang="en-US" altLang="zh-CN" sz="2000" i="1" dirty="0" err="1" smtClean="0"/>
              <a:t>PexSymbolicValue.GetPathConditionString</a:t>
            </a:r>
            <a:r>
              <a:rPr lang="en-US" altLang="zh-CN" sz="2000" i="1" dirty="0" smtClean="0"/>
              <a:t>() </a:t>
            </a:r>
            <a:r>
              <a:rPr lang="en-US" altLang="zh-CN" dirty="0" smtClean="0"/>
              <a:t>to retrieve the path condition at the execution point</a:t>
            </a:r>
          </a:p>
        </p:txBody>
      </p:sp>
      <p:sp>
        <p:nvSpPr>
          <p:cNvPr id="4" name="Slide Number Placeholder 3"/>
          <p:cNvSpPr>
            <a:spLocks noGrp="1"/>
          </p:cNvSpPr>
          <p:nvPr>
            <p:ph type="sldNum" sz="quarter" idx="10"/>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smtClean="0">
                <a:solidFill>
                  <a:schemeClr val="tx1"/>
                </a:solidFill>
              </a:rPr>
              <a:t/>
            </a:r>
            <a:br>
              <a:rPr lang="en-US" altLang="zh-CN" sz="2800" dirty="0" smtClean="0">
                <a:solidFill>
                  <a:schemeClr val="tx1"/>
                </a:solidFill>
              </a:rPr>
            </a:br>
            <a:r>
              <a:rPr lang="en-US" altLang="zh-CN" sz="2800" dirty="0" smtClean="0">
                <a:solidFill>
                  <a:schemeClr val="tx1"/>
                </a:solidFill>
              </a:rPr>
              <a:t>Illustrative example</a:t>
            </a:r>
            <a:endParaRPr lang="en-US" sz="2800" dirty="0"/>
          </a:p>
        </p:txBody>
      </p:sp>
      <p:pic>
        <p:nvPicPr>
          <p:cNvPr id="4" name="Content Placeholder 3" descr="Untitled.jpg"/>
          <p:cNvPicPr>
            <a:picLocks noGrp="1" noChangeAspect="1"/>
          </p:cNvPicPr>
          <p:nvPr>
            <p:ph sz="quarter" idx="1"/>
          </p:nvPr>
        </p:nvPicPr>
        <p:blipFill>
          <a:blip r:embed="rId2" cstate="print"/>
          <a:stretch>
            <a:fillRect/>
          </a:stretch>
        </p:blipFill>
        <p:spPr>
          <a:xfrm>
            <a:off x="4114800" y="381000"/>
            <a:ext cx="4876800" cy="6324600"/>
          </a:xfrm>
        </p:spPr>
      </p:pic>
      <p:sp>
        <p:nvSpPr>
          <p:cNvPr id="5" name="Content Placeholder 2"/>
          <p:cNvSpPr txBox="1">
            <a:spLocks/>
          </p:cNvSpPr>
          <p:nvPr/>
        </p:nvSpPr>
        <p:spPr bwMode="auto">
          <a:xfrm>
            <a:off x="152400" y="1524000"/>
            <a:ext cx="3886200" cy="4953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ts val="575"/>
              </a:spcBef>
              <a:spcAft>
                <a:spcPct val="0"/>
              </a:spcAft>
              <a:buClr>
                <a:schemeClr val="accent1"/>
              </a:buClr>
              <a:buSzPct val="8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Our focus: how to generate </a:t>
            </a:r>
            <a:r>
              <a:rPr kumimoji="0" lang="en-US" sz="2400" b="1" i="1" u="none" strike="noStrike" kern="1200" cap="none" spc="0" normalizeH="0" baseline="0" noProof="0" dirty="0" smtClean="0">
                <a:ln>
                  <a:noFill/>
                </a:ln>
                <a:solidFill>
                  <a:srgbClr val="C00000"/>
                </a:solidFill>
                <a:effectLst/>
                <a:uLnTx/>
                <a:uFillTx/>
                <a:latin typeface="+mn-lt"/>
                <a:ea typeface="+mn-ea"/>
                <a:cs typeface="+mn-cs"/>
              </a:rPr>
              <a:t>sufficient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1" u="none" strike="noStrike" kern="1200" cap="none" spc="0" normalizeH="0" baseline="0" noProof="0" dirty="0" smtClean="0">
                <a:ln>
                  <a:noFill/>
                </a:ln>
                <a:solidFill>
                  <a:srgbClr val="C00000"/>
                </a:solidFill>
                <a:effectLst/>
                <a:uLnTx/>
                <a:uFillTx/>
                <a:latin typeface="+mn-lt"/>
                <a:ea typeface="+mn-ea"/>
                <a:cs typeface="+mn-cs"/>
              </a:rPr>
              <a:t>database states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to satisfy </a:t>
            </a:r>
            <a:r>
              <a:rPr lang="en-US" sz="2400" b="1" i="1" dirty="0" smtClean="0">
                <a:solidFill>
                  <a:srgbClr val="C00000"/>
                </a:solidFill>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BVC and CACC </a:t>
            </a:r>
            <a:r>
              <a:rPr lang="en-US" sz="2400" dirty="0" smtClean="0"/>
              <a:t>.</a:t>
            </a:r>
          </a:p>
          <a:p>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endParaRPr lang="en-US" sz="2400" dirty="0" smtClean="0"/>
          </a:p>
          <a:p>
            <a:r>
              <a:rPr kumimoji="0" lang="en-US" sz="2400" b="0" i="0" u="none" strike="noStrike" kern="1200" cap="none" spc="0" normalizeH="0" baseline="0" noProof="0" dirty="0" smtClean="0">
                <a:ln>
                  <a:noFill/>
                </a:ln>
                <a:solidFill>
                  <a:schemeClr val="tx1"/>
                </a:solidFill>
                <a:effectLst/>
                <a:uLnTx/>
                <a:uFillTx/>
                <a:latin typeface="+mn-lt"/>
                <a:ea typeface="+mn-ea"/>
                <a:cs typeface="+mn-cs"/>
              </a:rPr>
              <a:t>Challenges:  </a:t>
            </a:r>
          </a:p>
          <a:p>
            <a:pPr marL="457200" indent="-457200">
              <a:buAutoNum type="arabicPeriod"/>
            </a:pPr>
            <a:r>
              <a:rPr lang="en-US" sz="2400" dirty="0" smtClean="0"/>
              <a:t>Input parameters involved in both embedded queries and branch conditions(e.g. </a:t>
            </a:r>
            <a:r>
              <a:rPr lang="en-US" sz="2400" i="1" dirty="0" err="1" smtClean="0"/>
              <a:t>int</a:t>
            </a:r>
            <a:r>
              <a:rPr lang="en-US" sz="2400" i="1" dirty="0" smtClean="0"/>
              <a:t> </a:t>
            </a:r>
            <a:r>
              <a:rPr lang="en-US" sz="2400" i="1" dirty="0" err="1" smtClean="0"/>
              <a:t>inputAge</a:t>
            </a:r>
            <a:r>
              <a:rPr lang="en-US" sz="2400" dirty="0" smtClean="0"/>
              <a:t>)</a:t>
            </a:r>
          </a:p>
          <a:p>
            <a:pPr marL="457200" indent="-457200">
              <a:buAutoNum type="arabicPeriod"/>
            </a:pPr>
            <a:r>
              <a:rPr lang="en-US" sz="2400" dirty="0" smtClean="0"/>
              <a:t>Branch conditions involve variables that are related with  returned database attribute values(e.g. Line 20)</a:t>
            </a:r>
          </a:p>
          <a:p>
            <a:pPr marL="457200" indent="-457200">
              <a:buAutoNum type="arabicPeriod"/>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flipV="1">
            <a:off x="2362200" y="2590800"/>
            <a:ext cx="1752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43200" y="5029200"/>
            <a:ext cx="1371600" cy="382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62200" y="2819400"/>
            <a:ext cx="1752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62200" y="3048000"/>
            <a:ext cx="1752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62200" y="3505200"/>
            <a:ext cx="1752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2362200" y="5029200"/>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057400" y="3505200"/>
            <a:ext cx="3048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85800" y="3810000"/>
            <a:ext cx="1905000" cy="304800"/>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85800" y="5257800"/>
            <a:ext cx="1981200" cy="304800"/>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0"/>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Illustrative example(cont’d)</a:t>
            </a:r>
            <a:endParaRPr lang="zh-CN" altLang="en-US" dirty="0"/>
          </a:p>
        </p:txBody>
      </p:sp>
      <p:sp>
        <p:nvSpPr>
          <p:cNvPr id="5" name="Content Placeholder 4"/>
          <p:cNvSpPr>
            <a:spLocks noGrp="1"/>
          </p:cNvSpPr>
          <p:nvPr>
            <p:ph sz="quarter" idx="1"/>
          </p:nvPr>
        </p:nvSpPr>
        <p:spPr>
          <a:xfrm>
            <a:off x="304800" y="1447800"/>
            <a:ext cx="4343400" cy="4953000"/>
          </a:xfrm>
        </p:spPr>
        <p:txBody>
          <a:bodyPr/>
          <a:lstStyle/>
          <a:p>
            <a:r>
              <a:rPr lang="en-US" altLang="zh-CN" sz="2400" dirty="0" smtClean="0"/>
              <a:t>We use path P (where branch conditions in Lines 03, 08, 16, and 20 are </a:t>
            </a:r>
            <a:r>
              <a:rPr lang="en-US" altLang="zh-CN" sz="2400" b="1" i="1" dirty="0" smtClean="0"/>
              <a:t>true</a:t>
            </a:r>
            <a:r>
              <a:rPr lang="en-US" altLang="zh-CN" sz="2400" dirty="0" smtClean="0"/>
              <a:t>) and program inputs (type = 0, </a:t>
            </a:r>
            <a:r>
              <a:rPr lang="en-US" altLang="zh-CN" sz="2400" dirty="0" err="1" smtClean="0"/>
              <a:t>inputAge</a:t>
            </a:r>
            <a:r>
              <a:rPr lang="en-US" altLang="zh-CN" sz="2400" dirty="0" smtClean="0"/>
              <a:t> = 30) as an example</a:t>
            </a:r>
          </a:p>
          <a:p>
            <a:r>
              <a:rPr lang="en-US" altLang="zh-CN" sz="2400" dirty="0" smtClean="0"/>
              <a:t>We get path condition </a:t>
            </a:r>
            <a:r>
              <a:rPr lang="en-US" altLang="zh-CN" sz="2400" i="1" dirty="0" smtClean="0"/>
              <a:t>PC = pc1 ∧ pc2∧ pc3 ∧ pc4, </a:t>
            </a:r>
            <a:r>
              <a:rPr lang="en-US" altLang="zh-CN" sz="2400" dirty="0" smtClean="0"/>
              <a:t>where</a:t>
            </a:r>
            <a:r>
              <a:rPr lang="en-US" altLang="zh-CN" sz="2400" i="1" dirty="0" smtClean="0"/>
              <a:t> pc1 = (type == 0), pc2 = (</a:t>
            </a:r>
            <a:r>
              <a:rPr lang="en-US" altLang="zh-CN" sz="2400" i="1" dirty="0" err="1" smtClean="0"/>
              <a:t>inputAge</a:t>
            </a:r>
            <a:r>
              <a:rPr lang="en-US" altLang="zh-CN" sz="2400" i="1" dirty="0" smtClean="0"/>
              <a:t> &gt; 25), pc3 = (</a:t>
            </a:r>
            <a:r>
              <a:rPr lang="en-US" altLang="zh-CN" sz="2400" i="1" dirty="0" err="1" smtClean="0"/>
              <a:t>results.Read</a:t>
            </a:r>
            <a:r>
              <a:rPr lang="en-US" altLang="zh-CN" sz="2400" i="1" dirty="0" smtClean="0"/>
              <a:t>() == true), </a:t>
            </a:r>
            <a:r>
              <a:rPr lang="en-US" altLang="zh-CN" sz="2400" dirty="0" smtClean="0"/>
              <a:t>and</a:t>
            </a:r>
            <a:r>
              <a:rPr lang="en-US" altLang="zh-CN" sz="2400" i="1" dirty="0" smtClean="0"/>
              <a:t> pc4 = ((bal &gt;= 250000 || employed &amp;&amp; married) == true).</a:t>
            </a:r>
          </a:p>
          <a:p>
            <a:endParaRPr lang="zh-CN" altLang="en-US" sz="2400" dirty="0"/>
          </a:p>
        </p:txBody>
      </p:sp>
      <p:pic>
        <p:nvPicPr>
          <p:cNvPr id="6" name="Content Placeholder 3" descr="Untitled.jpg"/>
          <p:cNvPicPr>
            <a:picLocks noChangeAspect="1"/>
          </p:cNvPicPr>
          <p:nvPr/>
        </p:nvPicPr>
        <p:blipFill>
          <a:blip r:embed="rId2" cstate="print"/>
          <a:stretch>
            <a:fillRect/>
          </a:stretch>
        </p:blipFill>
        <p:spPr bwMode="auto">
          <a:xfrm>
            <a:off x="4800600" y="1447800"/>
            <a:ext cx="4191000" cy="5181600"/>
          </a:xfrm>
          <a:prstGeom prst="rect">
            <a:avLst/>
          </a:prstGeom>
          <a:solidFill>
            <a:schemeClr val="bg1"/>
          </a:solidFill>
          <a:ln w="9525">
            <a:noFill/>
            <a:miter lim="800000"/>
            <a:headEnd/>
            <a:tailEnd/>
          </a:ln>
        </p:spPr>
      </p:pic>
      <p:sp>
        <p:nvSpPr>
          <p:cNvPr id="7" name="Rectangle 6"/>
          <p:cNvSpPr/>
          <p:nvPr/>
        </p:nvSpPr>
        <p:spPr>
          <a:xfrm>
            <a:off x="4800600" y="1828800"/>
            <a:ext cx="1371600" cy="1524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4800600" y="3124200"/>
            <a:ext cx="1752600" cy="2286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p:cNvSpPr/>
          <p:nvPr/>
        </p:nvSpPr>
        <p:spPr>
          <a:xfrm>
            <a:off x="4800600" y="4724400"/>
            <a:ext cx="2057400" cy="1524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p:cNvSpPr/>
          <p:nvPr/>
        </p:nvSpPr>
        <p:spPr>
          <a:xfrm>
            <a:off x="4800600" y="5486400"/>
            <a:ext cx="3429000" cy="1524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7391400" y="990600"/>
            <a:ext cx="1524000" cy="276999"/>
          </a:xfrm>
          <a:prstGeom prst="rect">
            <a:avLst/>
          </a:prstGeom>
          <a:noFill/>
        </p:spPr>
        <p:txBody>
          <a:bodyPr wrap="square" rtlCol="0">
            <a:spAutoFit/>
          </a:bodyPr>
          <a:lstStyle/>
          <a:p>
            <a:r>
              <a:rPr lang="en-US" altLang="zh-CN" sz="1200" dirty="0" smtClean="0"/>
              <a:t>type=0,inputAge=30</a:t>
            </a:r>
            <a:endParaRPr lang="zh-CN" altLang="en-US" sz="1200" dirty="0"/>
          </a:p>
        </p:txBody>
      </p:sp>
      <p:cxnSp>
        <p:nvCxnSpPr>
          <p:cNvPr id="13" name="Straight Arrow Connector 12"/>
          <p:cNvCxnSpPr/>
          <p:nvPr/>
        </p:nvCxnSpPr>
        <p:spPr>
          <a:xfrm rot="5400000">
            <a:off x="7315200" y="1219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0"/>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Illustrative example(cont’d)</a:t>
            </a:r>
            <a:endParaRPr lang="zh-CN" altLang="en-US" dirty="0"/>
          </a:p>
        </p:txBody>
      </p:sp>
      <p:sp>
        <p:nvSpPr>
          <p:cNvPr id="3" name="Content Placeholder 2"/>
          <p:cNvSpPr>
            <a:spLocks noGrp="1"/>
          </p:cNvSpPr>
          <p:nvPr>
            <p:ph sz="quarter" idx="1"/>
          </p:nvPr>
        </p:nvSpPr>
        <p:spPr>
          <a:xfrm>
            <a:off x="152400" y="1447800"/>
            <a:ext cx="4495800" cy="4572000"/>
          </a:xfrm>
        </p:spPr>
        <p:txBody>
          <a:bodyPr/>
          <a:lstStyle/>
          <a:p>
            <a:r>
              <a:rPr lang="en-US" altLang="zh-CN" sz="2000" dirty="0" smtClean="0"/>
              <a:t>We get the concrete executed query string </a:t>
            </a:r>
            <a:r>
              <a:rPr lang="en-US" altLang="zh-CN" sz="2000" i="1" dirty="0" smtClean="0"/>
              <a:t>Q : </a:t>
            </a:r>
          </a:p>
          <a:p>
            <a:pPr>
              <a:buNone/>
            </a:pPr>
            <a:r>
              <a:rPr lang="en-US" altLang="zh-CN" sz="2000" i="1" dirty="0" smtClean="0"/>
              <a:t>      </a:t>
            </a:r>
            <a:r>
              <a:rPr lang="en-US" altLang="zh-CN" sz="1600" dirty="0" smtClean="0"/>
              <a:t>SELECT  C.SSN, </a:t>
            </a:r>
            <a:r>
              <a:rPr lang="en-US" altLang="zh-CN" sz="1600" dirty="0" err="1" smtClean="0"/>
              <a:t>C.jobStatus</a:t>
            </a:r>
            <a:r>
              <a:rPr lang="en-US" altLang="zh-CN" sz="1600" dirty="0" smtClean="0"/>
              <a:t>, </a:t>
            </a:r>
            <a:r>
              <a:rPr lang="en-US" altLang="zh-CN" sz="1600" dirty="0" err="1" smtClean="0"/>
              <a:t>C.marriage</a:t>
            </a:r>
            <a:r>
              <a:rPr lang="en-US" altLang="zh-CN" sz="1600" dirty="0" smtClean="0"/>
              <a:t>, </a:t>
            </a:r>
            <a:r>
              <a:rPr lang="en-US" altLang="zh-CN" sz="1600" dirty="0" err="1" smtClean="0"/>
              <a:t>M.balance</a:t>
            </a:r>
            <a:r>
              <a:rPr lang="en-US" altLang="zh-CN" sz="1600" dirty="0" smtClean="0"/>
              <a:t> </a:t>
            </a:r>
          </a:p>
          <a:p>
            <a:pPr>
              <a:buNone/>
            </a:pPr>
            <a:r>
              <a:rPr lang="en-US" altLang="zh-CN" sz="1600" dirty="0" smtClean="0"/>
              <a:t>        FROM  customer C, mortgage M </a:t>
            </a:r>
          </a:p>
          <a:p>
            <a:pPr>
              <a:buNone/>
            </a:pPr>
            <a:r>
              <a:rPr lang="en-US" altLang="zh-CN" sz="1600" dirty="0" smtClean="0"/>
              <a:t>        WHERE  </a:t>
            </a:r>
            <a:r>
              <a:rPr lang="en-US" altLang="zh-CN" sz="1600" dirty="0" err="1" smtClean="0"/>
              <a:t>M.year</a:t>
            </a:r>
            <a:r>
              <a:rPr lang="en-US" altLang="zh-CN" sz="1600" dirty="0" smtClean="0"/>
              <a:t>=15 AND C.SSN=M.SSN </a:t>
            </a:r>
          </a:p>
          <a:p>
            <a:pPr>
              <a:buNone/>
            </a:pPr>
            <a:r>
              <a:rPr lang="en-US" altLang="zh-CN" sz="1600" dirty="0" smtClean="0"/>
              <a:t>                        And </a:t>
            </a:r>
            <a:r>
              <a:rPr lang="en-US" altLang="zh-CN" sz="1600" dirty="0" err="1" smtClean="0"/>
              <a:t>C.age</a:t>
            </a:r>
            <a:r>
              <a:rPr lang="en-US" altLang="zh-CN" sz="1600" dirty="0" smtClean="0"/>
              <a:t>=40 </a:t>
            </a:r>
          </a:p>
          <a:p>
            <a:pPr>
              <a:buNone/>
            </a:pPr>
            <a:endParaRPr lang="en-US" altLang="zh-CN" dirty="0" smtClean="0"/>
          </a:p>
          <a:p>
            <a:pPr>
              <a:buNone/>
            </a:pPr>
            <a:r>
              <a:rPr lang="en-US" altLang="zh-CN" sz="2000" i="1" dirty="0" smtClean="0"/>
              <a:t>     </a:t>
            </a:r>
            <a:r>
              <a:rPr lang="en-US" altLang="zh-CN" sz="2000" dirty="0" smtClean="0"/>
              <a:t>and the symbolic query string </a:t>
            </a:r>
            <a:r>
              <a:rPr lang="en-US" altLang="zh-CN" sz="2000" i="1" dirty="0" err="1" smtClean="0"/>
              <a:t>Qsym</a:t>
            </a:r>
            <a:r>
              <a:rPr lang="en-US" altLang="zh-CN" sz="2000" i="1" dirty="0" smtClean="0"/>
              <a:t>: </a:t>
            </a:r>
          </a:p>
          <a:p>
            <a:pPr>
              <a:buNone/>
            </a:pPr>
            <a:r>
              <a:rPr lang="en-US" altLang="zh-CN" sz="2000" i="1" dirty="0" smtClean="0"/>
              <a:t>     </a:t>
            </a:r>
            <a:r>
              <a:rPr lang="en-US" altLang="zh-CN" sz="1600" dirty="0" smtClean="0"/>
              <a:t>SELECT  C.SSN, </a:t>
            </a:r>
            <a:r>
              <a:rPr lang="en-US" altLang="zh-CN" sz="1600" dirty="0" err="1" smtClean="0"/>
              <a:t>C.jobStatus</a:t>
            </a:r>
            <a:r>
              <a:rPr lang="en-US" altLang="zh-CN" sz="1600" dirty="0" smtClean="0"/>
              <a:t>, </a:t>
            </a:r>
            <a:r>
              <a:rPr lang="en-US" altLang="zh-CN" sz="1600" dirty="0" err="1" smtClean="0"/>
              <a:t>C.marriage</a:t>
            </a:r>
            <a:r>
              <a:rPr lang="en-US" altLang="zh-CN" sz="1600" dirty="0" smtClean="0"/>
              <a:t>, </a:t>
            </a:r>
            <a:r>
              <a:rPr lang="en-US" altLang="zh-CN" sz="1600" dirty="0" err="1" smtClean="0"/>
              <a:t>M.balance</a:t>
            </a:r>
            <a:r>
              <a:rPr lang="en-US" altLang="zh-CN" sz="1600" dirty="0" smtClean="0"/>
              <a:t> </a:t>
            </a:r>
          </a:p>
          <a:p>
            <a:pPr>
              <a:buNone/>
            </a:pPr>
            <a:r>
              <a:rPr lang="en-US" altLang="zh-CN" sz="1600" dirty="0" smtClean="0"/>
              <a:t>      FROM customer C, mortgage M </a:t>
            </a:r>
          </a:p>
          <a:p>
            <a:pPr>
              <a:buNone/>
            </a:pPr>
            <a:r>
              <a:rPr lang="en-US" altLang="zh-CN" sz="1600" dirty="0" smtClean="0"/>
              <a:t>       WHERE   </a:t>
            </a:r>
            <a:r>
              <a:rPr lang="en-US" altLang="zh-CN" sz="1600" dirty="0" err="1" smtClean="0"/>
              <a:t>M.year</a:t>
            </a:r>
            <a:r>
              <a:rPr lang="en-US" altLang="zh-CN" sz="1800" b="1" dirty="0" smtClean="0">
                <a:solidFill>
                  <a:srgbClr val="C00000"/>
                </a:solidFill>
              </a:rPr>
              <a:t>=:years </a:t>
            </a:r>
            <a:r>
              <a:rPr lang="en-US" altLang="zh-CN" sz="1600" dirty="0" smtClean="0"/>
              <a:t>AND C.SSN=M.SSN </a:t>
            </a:r>
          </a:p>
          <a:p>
            <a:pPr>
              <a:buNone/>
            </a:pPr>
            <a:r>
              <a:rPr lang="en-US" altLang="zh-CN" sz="1600" dirty="0" smtClean="0"/>
              <a:t>		    AND </a:t>
            </a:r>
            <a:r>
              <a:rPr lang="en-US" altLang="zh-CN" sz="1600" dirty="0" err="1" smtClean="0"/>
              <a:t>C.age</a:t>
            </a:r>
            <a:r>
              <a:rPr lang="en-US" altLang="zh-CN" sz="1800" dirty="0" smtClean="0">
                <a:solidFill>
                  <a:srgbClr val="C00000"/>
                </a:solidFill>
              </a:rPr>
              <a:t>=:</a:t>
            </a:r>
            <a:r>
              <a:rPr lang="en-US" altLang="zh-CN" sz="1800" dirty="0" err="1" smtClean="0">
                <a:solidFill>
                  <a:srgbClr val="C00000"/>
                </a:solidFill>
              </a:rPr>
              <a:t>fAge</a:t>
            </a:r>
            <a:endParaRPr lang="en-US" altLang="zh-CN" dirty="0" smtClean="0">
              <a:solidFill>
                <a:srgbClr val="C00000"/>
              </a:solidFill>
            </a:endParaRPr>
          </a:p>
          <a:p>
            <a:endParaRPr lang="en-US" altLang="zh-CN" dirty="0" smtClean="0"/>
          </a:p>
          <a:p>
            <a:endParaRPr lang="en-US" altLang="zh-CN" dirty="0" smtClean="0"/>
          </a:p>
          <a:p>
            <a:pPr>
              <a:buNone/>
            </a:pPr>
            <a:r>
              <a:rPr lang="en-US" altLang="zh-CN" dirty="0" smtClean="0"/>
              <a:t> </a:t>
            </a:r>
            <a:endParaRPr lang="zh-CN" altLang="en-US" dirty="0"/>
          </a:p>
        </p:txBody>
      </p:sp>
      <p:pic>
        <p:nvPicPr>
          <p:cNvPr id="4" name="Content Placeholder 3" descr="Untitled.jpg"/>
          <p:cNvPicPr>
            <a:picLocks noChangeAspect="1"/>
          </p:cNvPicPr>
          <p:nvPr/>
        </p:nvPicPr>
        <p:blipFill>
          <a:blip r:embed="rId2" cstate="print"/>
          <a:stretch>
            <a:fillRect/>
          </a:stretch>
        </p:blipFill>
        <p:spPr bwMode="auto">
          <a:xfrm>
            <a:off x="4800600" y="1447800"/>
            <a:ext cx="4191000" cy="5181600"/>
          </a:xfrm>
          <a:prstGeom prst="rect">
            <a:avLst/>
          </a:prstGeom>
          <a:solidFill>
            <a:schemeClr val="bg1"/>
          </a:solidFill>
          <a:ln w="9525">
            <a:noFill/>
            <a:miter lim="800000"/>
            <a:headEnd/>
            <a:tailEnd/>
          </a:ln>
        </p:spPr>
      </p:pic>
      <p:cxnSp>
        <p:nvCxnSpPr>
          <p:cNvPr id="11" name="Straight Arrow Connector 10"/>
          <p:cNvCxnSpPr/>
          <p:nvPr/>
        </p:nvCxnSpPr>
        <p:spPr>
          <a:xfrm rot="10800000">
            <a:off x="3810000" y="2667000"/>
            <a:ext cx="38100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1"/>
          </p:cNvCxnSpPr>
          <p:nvPr/>
        </p:nvCxnSpPr>
        <p:spPr>
          <a:xfrm rot="10800000">
            <a:off x="3886200" y="4191000"/>
            <a:ext cx="3581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467600" y="4343400"/>
            <a:ext cx="381000" cy="1524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Slide Number Placeholder 7"/>
          <p:cNvSpPr>
            <a:spLocks noGrp="1"/>
          </p:cNvSpPr>
          <p:nvPr>
            <p:ph type="sldNum" sz="quarter" idx="10"/>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Illustrative example(cont’d)</a:t>
            </a:r>
            <a:endParaRPr lang="zh-CN" altLang="en-US" dirty="0"/>
          </a:p>
        </p:txBody>
      </p:sp>
      <p:sp>
        <p:nvSpPr>
          <p:cNvPr id="3" name="Content Placeholder 2"/>
          <p:cNvSpPr>
            <a:spLocks noGrp="1"/>
          </p:cNvSpPr>
          <p:nvPr>
            <p:ph sz="quarter" idx="1"/>
          </p:nvPr>
        </p:nvSpPr>
        <p:spPr>
          <a:xfrm>
            <a:off x="304800" y="1447800"/>
            <a:ext cx="4343400" cy="5029200"/>
          </a:xfrm>
        </p:spPr>
        <p:txBody>
          <a:bodyPr/>
          <a:lstStyle/>
          <a:p>
            <a:r>
              <a:rPr lang="en-US" altLang="zh-CN" dirty="0" smtClean="0"/>
              <a:t>For </a:t>
            </a:r>
            <a:r>
              <a:rPr lang="en-US" altLang="zh-CN" i="1" dirty="0" smtClean="0"/>
              <a:t>Q </a:t>
            </a:r>
            <a:r>
              <a:rPr lang="en-US" altLang="zh-CN" dirty="0" smtClean="0"/>
              <a:t>and </a:t>
            </a:r>
            <a:r>
              <a:rPr lang="en-US" altLang="zh-CN" i="1" dirty="0" err="1" smtClean="0"/>
              <a:t>Qsym</a:t>
            </a:r>
            <a:r>
              <a:rPr lang="en-US" altLang="zh-CN" dirty="0" smtClean="0"/>
              <a:t>, the WHERE clause contains host variables that appear directly in branch conditions or are dependent on host variables in branch conditions (Line 08)</a:t>
            </a:r>
          </a:p>
          <a:p>
            <a:r>
              <a:rPr lang="en-US" altLang="zh-CN" dirty="0" smtClean="0"/>
              <a:t>Hence, enforcing BVC on this branch condition (Line 08) incurs constraints on the generated data.</a:t>
            </a:r>
            <a:endParaRPr lang="zh-CN" altLang="en-US" dirty="0"/>
          </a:p>
        </p:txBody>
      </p:sp>
      <p:pic>
        <p:nvPicPr>
          <p:cNvPr id="4" name="Content Placeholder 3" descr="Untitled.jpg"/>
          <p:cNvPicPr>
            <a:picLocks noChangeAspect="1"/>
          </p:cNvPicPr>
          <p:nvPr/>
        </p:nvPicPr>
        <p:blipFill>
          <a:blip r:embed="rId2" cstate="print"/>
          <a:stretch>
            <a:fillRect/>
          </a:stretch>
        </p:blipFill>
        <p:spPr bwMode="auto">
          <a:xfrm>
            <a:off x="4800600" y="1447800"/>
            <a:ext cx="4191000" cy="5181600"/>
          </a:xfrm>
          <a:prstGeom prst="rect">
            <a:avLst/>
          </a:prstGeom>
          <a:solidFill>
            <a:schemeClr val="bg1"/>
          </a:solidFill>
          <a:ln w="9525">
            <a:noFill/>
            <a:miter lim="800000"/>
            <a:headEnd/>
            <a:tailEnd/>
          </a:ln>
        </p:spPr>
      </p:pic>
      <p:sp>
        <p:nvSpPr>
          <p:cNvPr id="5" name="Rectangle 4"/>
          <p:cNvSpPr/>
          <p:nvPr/>
        </p:nvSpPr>
        <p:spPr>
          <a:xfrm>
            <a:off x="7696200" y="3581400"/>
            <a:ext cx="381000" cy="1524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p:cNvSpPr/>
          <p:nvPr/>
        </p:nvSpPr>
        <p:spPr>
          <a:xfrm>
            <a:off x="5334000" y="3352800"/>
            <a:ext cx="1447800" cy="1524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p:cNvSpPr/>
          <p:nvPr/>
        </p:nvSpPr>
        <p:spPr>
          <a:xfrm>
            <a:off x="4800600" y="3124200"/>
            <a:ext cx="1676400" cy="1524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Straight Arrow Connector 10"/>
          <p:cNvCxnSpPr/>
          <p:nvPr/>
        </p:nvCxnSpPr>
        <p:spPr>
          <a:xfrm rot="5400000" flipH="1" flipV="1">
            <a:off x="3733800" y="3657600"/>
            <a:ext cx="1447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Illustrative example(cont’d)</a:t>
            </a:r>
            <a:endParaRPr lang="zh-CN" altLang="en-US" dirty="0"/>
          </a:p>
        </p:txBody>
      </p:sp>
      <p:sp>
        <p:nvSpPr>
          <p:cNvPr id="3" name="Content Placeholder 2"/>
          <p:cNvSpPr>
            <a:spLocks noGrp="1"/>
          </p:cNvSpPr>
          <p:nvPr>
            <p:ph sz="quarter" idx="1"/>
          </p:nvPr>
        </p:nvSpPr>
        <p:spPr>
          <a:xfrm>
            <a:off x="228600" y="1447800"/>
            <a:ext cx="4191000" cy="5029200"/>
          </a:xfrm>
        </p:spPr>
        <p:txBody>
          <a:bodyPr/>
          <a:lstStyle/>
          <a:p>
            <a:r>
              <a:rPr lang="en-US" altLang="zh-CN" sz="2400" dirty="0" smtClean="0"/>
              <a:t>Branch condition (Line 20) contains three host variables (</a:t>
            </a:r>
            <a:r>
              <a:rPr lang="en-US" altLang="zh-CN" sz="2400" i="1" dirty="0" smtClean="0"/>
              <a:t>bal</a:t>
            </a:r>
            <a:r>
              <a:rPr lang="en-US" altLang="zh-CN" sz="2400" dirty="0" smtClean="0"/>
              <a:t>, </a:t>
            </a:r>
            <a:r>
              <a:rPr lang="en-US" altLang="zh-CN" sz="2400" i="1" dirty="0" smtClean="0"/>
              <a:t>employed</a:t>
            </a:r>
            <a:r>
              <a:rPr lang="en-US" altLang="zh-CN" sz="2400" dirty="0" smtClean="0"/>
              <a:t>, and </a:t>
            </a:r>
            <a:r>
              <a:rPr lang="en-US" altLang="zh-CN" sz="2400" i="1" dirty="0" smtClean="0"/>
              <a:t>married</a:t>
            </a:r>
            <a:r>
              <a:rPr lang="en-US" altLang="zh-CN" sz="2400" dirty="0" smtClean="0"/>
              <a:t>) that retrieve values from three database attributes (</a:t>
            </a:r>
            <a:r>
              <a:rPr lang="en-US" altLang="zh-CN" sz="2400" dirty="0" err="1" smtClean="0"/>
              <a:t>M.balance</a:t>
            </a:r>
            <a:r>
              <a:rPr lang="en-US" altLang="zh-CN" sz="2400" dirty="0" smtClean="0"/>
              <a:t>, </a:t>
            </a:r>
            <a:r>
              <a:rPr lang="en-US" altLang="zh-CN" sz="2400" dirty="0" err="1" smtClean="0"/>
              <a:t>C.jobStatus</a:t>
            </a:r>
            <a:r>
              <a:rPr lang="en-US" altLang="zh-CN" sz="2400" dirty="0" smtClean="0"/>
              <a:t>, </a:t>
            </a:r>
            <a:r>
              <a:rPr lang="en-US" altLang="zh-CN" sz="2400" dirty="0" err="1" smtClean="0"/>
              <a:t>C.marriage</a:t>
            </a:r>
            <a:r>
              <a:rPr lang="en-US" altLang="zh-CN" sz="2400" dirty="0" smtClean="0"/>
              <a:t>) in the returned result set</a:t>
            </a:r>
          </a:p>
          <a:p>
            <a:r>
              <a:rPr lang="en-US" altLang="zh-CN" sz="2400" dirty="0" smtClean="0"/>
              <a:t>Enforcing CACC and BVC on the branch condition(Line 20) incurs new constraints on the generated data</a:t>
            </a:r>
            <a:endParaRPr lang="zh-CN" altLang="en-US" sz="2400" dirty="0"/>
          </a:p>
        </p:txBody>
      </p:sp>
      <p:pic>
        <p:nvPicPr>
          <p:cNvPr id="4" name="Content Placeholder 3" descr="Untitled.jpg"/>
          <p:cNvPicPr>
            <a:picLocks noChangeAspect="1"/>
          </p:cNvPicPr>
          <p:nvPr/>
        </p:nvPicPr>
        <p:blipFill>
          <a:blip r:embed="rId2" cstate="print"/>
          <a:stretch>
            <a:fillRect/>
          </a:stretch>
        </p:blipFill>
        <p:spPr bwMode="auto">
          <a:xfrm>
            <a:off x="4800600" y="1447800"/>
            <a:ext cx="4191000" cy="5181600"/>
          </a:xfrm>
          <a:prstGeom prst="rect">
            <a:avLst/>
          </a:prstGeom>
          <a:solidFill>
            <a:schemeClr val="bg1"/>
          </a:solidFill>
          <a:ln w="9525">
            <a:noFill/>
            <a:miter lim="800000"/>
            <a:headEnd/>
            <a:tailEnd/>
          </a:ln>
        </p:spPr>
      </p:pic>
      <p:sp>
        <p:nvSpPr>
          <p:cNvPr id="5" name="Rectangle 4"/>
          <p:cNvSpPr/>
          <p:nvPr/>
        </p:nvSpPr>
        <p:spPr>
          <a:xfrm>
            <a:off x="4800600" y="5486400"/>
            <a:ext cx="3352800" cy="1524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Straight Arrow Connector 6"/>
          <p:cNvCxnSpPr>
            <a:endCxn id="5" idx="1"/>
          </p:cNvCxnSpPr>
          <p:nvPr/>
        </p:nvCxnSpPr>
        <p:spPr>
          <a:xfrm>
            <a:off x="3352800" y="4800600"/>
            <a:ext cx="1447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562600" y="4876800"/>
            <a:ext cx="304800" cy="1524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p:cNvSpPr/>
          <p:nvPr/>
        </p:nvSpPr>
        <p:spPr>
          <a:xfrm>
            <a:off x="5638800" y="5105400"/>
            <a:ext cx="685800" cy="1524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5638800" y="5257800"/>
            <a:ext cx="609600" cy="1524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Slide Number Placeholder 11"/>
          <p:cNvSpPr>
            <a:spLocks noGrp="1"/>
          </p:cNvSpPr>
          <p:nvPr>
            <p:ph type="sldNum" sz="quarter" idx="10"/>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533400"/>
            <a:ext cx="3352800" cy="609600"/>
          </a:xfrm>
        </p:spPr>
        <p:txBody>
          <a:bodyPr/>
          <a:lstStyle/>
          <a:p>
            <a:r>
              <a:rPr lang="en-US" sz="1800" dirty="0" smtClean="0"/>
              <a:t>Embedded query(in a DPNF form):</a:t>
            </a:r>
            <a:endParaRPr lang="en-US" sz="1800" dirty="0"/>
          </a:p>
        </p:txBody>
      </p:sp>
      <p:pic>
        <p:nvPicPr>
          <p:cNvPr id="6" name="Content Placeholder 5" descr="Untitled.jpg"/>
          <p:cNvPicPr>
            <a:picLocks noGrp="1" noChangeAspect="1"/>
          </p:cNvPicPr>
          <p:nvPr>
            <p:ph sz="quarter" idx="1"/>
          </p:nvPr>
        </p:nvPicPr>
        <p:blipFill>
          <a:blip r:embed="rId2" cstate="print"/>
          <a:stretch>
            <a:fillRect/>
          </a:stretch>
        </p:blipFill>
        <p:spPr>
          <a:xfrm>
            <a:off x="4876800" y="1219200"/>
            <a:ext cx="3152775" cy="819150"/>
          </a:xfrm>
        </p:spPr>
      </p:pic>
      <p:sp>
        <p:nvSpPr>
          <p:cNvPr id="4" name="Slide Number Placeholder 3"/>
          <p:cNvSpPr>
            <a:spLocks noGrp="1"/>
          </p:cNvSpPr>
          <p:nvPr>
            <p:ph type="sldNum" sz="quarter" idx="10"/>
          </p:nvPr>
        </p:nvSpPr>
        <p:spPr/>
        <p:txBody>
          <a:bodyPr/>
          <a:lstStyle/>
          <a:p>
            <a:fld id="{B6F15528-21DE-4FAA-801E-634DDDAF4B2B}" type="slidenum">
              <a:rPr lang="en-US" smtClean="0"/>
              <a:pPr/>
              <a:t>18</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609600" y="152400"/>
            <a:ext cx="4267200" cy="6537716"/>
          </a:xfrm>
          <a:prstGeom prst="rect">
            <a:avLst/>
          </a:prstGeom>
          <a:noFill/>
          <a:ln w="9525">
            <a:noFill/>
            <a:miter lim="800000"/>
            <a:headEnd/>
            <a:tailEnd/>
          </a:ln>
        </p:spPr>
      </p:pic>
      <p:sp>
        <p:nvSpPr>
          <p:cNvPr id="7" name="Rectangle 6"/>
          <p:cNvSpPr/>
          <p:nvPr/>
        </p:nvSpPr>
        <p:spPr>
          <a:xfrm>
            <a:off x="5486400" y="1143000"/>
            <a:ext cx="1524000" cy="304800"/>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a:off x="2286000" y="1524000"/>
            <a:ext cx="3276600" cy="3124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86400" y="1600200"/>
            <a:ext cx="2590800" cy="381000"/>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0800000">
            <a:off x="4267200" y="14478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a:off x="4648200" y="1295400"/>
            <a:ext cx="381000" cy="3124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p:cNvSpPr/>
          <p:nvPr/>
        </p:nvSpPr>
        <p:spPr>
          <a:xfrm>
            <a:off x="4876800" y="4495800"/>
            <a:ext cx="228600"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5105400" y="2667000"/>
            <a:ext cx="3657600" cy="1569660"/>
          </a:xfrm>
          <a:prstGeom prst="rect">
            <a:avLst/>
          </a:prstGeom>
          <a:noFill/>
        </p:spPr>
        <p:txBody>
          <a:bodyPr wrap="square" rtlCol="0">
            <a:spAutoFit/>
          </a:bodyPr>
          <a:lstStyle/>
          <a:p>
            <a:r>
              <a:rPr lang="en-US" sz="2400" dirty="0" smtClean="0"/>
              <a:t>Part1</a:t>
            </a:r>
            <a:r>
              <a:rPr lang="en-US" sz="2400" dirty="0" smtClean="0"/>
              <a:t>: Deriving constraints  by examining the WHERE clause and the branch conditions before the query’s execution.</a:t>
            </a:r>
            <a:endParaRPr lang="en-US" sz="2400" dirty="0"/>
          </a:p>
        </p:txBody>
      </p:sp>
      <p:sp>
        <p:nvSpPr>
          <p:cNvPr id="17" name="TextBox 16"/>
          <p:cNvSpPr txBox="1"/>
          <p:nvPr/>
        </p:nvSpPr>
        <p:spPr>
          <a:xfrm>
            <a:off x="5257800" y="4724400"/>
            <a:ext cx="3505200" cy="1569660"/>
          </a:xfrm>
          <a:prstGeom prst="rect">
            <a:avLst/>
          </a:prstGeom>
          <a:noFill/>
        </p:spPr>
        <p:txBody>
          <a:bodyPr wrap="square" rtlCol="0">
            <a:spAutoFit/>
          </a:bodyPr>
          <a:lstStyle/>
          <a:p>
            <a:r>
              <a:rPr lang="en-US" sz="2400" dirty="0" smtClean="0"/>
              <a:t>Part2:Deriving constraints by examining the SELECT clause and the branch conditions after the query’s execution.</a:t>
            </a:r>
            <a:endParaRPr lang="en-US" sz="2400" dirty="0"/>
          </a:p>
        </p:txBody>
      </p:sp>
      <p:sp>
        <p:nvSpPr>
          <p:cNvPr id="18" name="Rectangle 17"/>
          <p:cNvSpPr/>
          <p:nvPr/>
        </p:nvSpPr>
        <p:spPr>
          <a:xfrm>
            <a:off x="1066800" y="3810000"/>
            <a:ext cx="3352800" cy="2286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1143000" y="5257800"/>
            <a:ext cx="3352800" cy="2286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dirty="0" smtClean="0"/>
              <a:t>Deriving Constraints from Embedded Query</a:t>
            </a:r>
            <a:endParaRPr lang="en-US" sz="3200" dirty="0"/>
          </a:p>
        </p:txBody>
      </p:sp>
      <p:sp>
        <p:nvSpPr>
          <p:cNvPr id="3" name="Content Placeholder 2"/>
          <p:cNvSpPr>
            <a:spLocks noGrp="1"/>
          </p:cNvSpPr>
          <p:nvPr>
            <p:ph sz="quarter" idx="1"/>
          </p:nvPr>
        </p:nvSpPr>
        <p:spPr/>
        <p:txBody>
          <a:bodyPr/>
          <a:lstStyle/>
          <a:p>
            <a:r>
              <a:rPr lang="en-US" altLang="zh-CN" dirty="0" smtClean="0"/>
              <a:t>Constraints from executed queries: </a:t>
            </a:r>
            <a:endParaRPr lang="en-US" dirty="0"/>
          </a:p>
        </p:txBody>
      </p:sp>
      <p:pic>
        <p:nvPicPr>
          <p:cNvPr id="5" name="Picture 4" descr="Untitled.jpg"/>
          <p:cNvPicPr>
            <a:picLocks noChangeAspect="1"/>
          </p:cNvPicPr>
          <p:nvPr/>
        </p:nvPicPr>
        <p:blipFill>
          <a:blip r:embed="rId2" cstate="print"/>
          <a:stretch>
            <a:fillRect/>
          </a:stretch>
        </p:blipFill>
        <p:spPr>
          <a:xfrm>
            <a:off x="1219200" y="1981200"/>
            <a:ext cx="6248400" cy="4157814"/>
          </a:xfrm>
          <a:prstGeom prst="rect">
            <a:avLst/>
          </a:prstGeom>
        </p:spPr>
      </p:pic>
      <p:sp>
        <p:nvSpPr>
          <p:cNvPr id="6" name="Slide Number Placeholder 5"/>
          <p:cNvSpPr>
            <a:spLocks noGrp="1"/>
          </p:cNvSpPr>
          <p:nvPr>
            <p:ph type="sldNum" sz="quarter" idx="10"/>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6F15528-21DE-4FAA-801E-634DDDAF4B2B}" type="slidenum">
              <a:rPr lang="en-US" smtClean="0"/>
              <a:pPr/>
              <a:t>2</a:t>
            </a:fld>
            <a:endParaRPr lang="en-US"/>
          </a:p>
        </p:txBody>
      </p:sp>
      <p:pic>
        <p:nvPicPr>
          <p:cNvPr id="5" name="Content Placeholder 3" descr="Untitled.jpg"/>
          <p:cNvPicPr>
            <a:picLocks noGrp="1" noChangeAspect="1"/>
          </p:cNvPicPr>
          <p:nvPr>
            <p:ph sz="quarter" idx="1"/>
          </p:nvPr>
        </p:nvPicPr>
        <p:blipFill>
          <a:blip r:embed="rId2" cstate="print"/>
          <a:stretch>
            <a:fillRect/>
          </a:stretch>
        </p:blipFill>
        <p:spPr>
          <a:xfrm>
            <a:off x="4495800" y="381000"/>
            <a:ext cx="4218562" cy="5867400"/>
          </a:xfrm>
        </p:spPr>
      </p:pic>
      <p:pic>
        <p:nvPicPr>
          <p:cNvPr id="6" name="Picture 5" descr="Untitled.jpg"/>
          <p:cNvPicPr>
            <a:picLocks noChangeAspect="1"/>
          </p:cNvPicPr>
          <p:nvPr/>
        </p:nvPicPr>
        <p:blipFill>
          <a:blip r:embed="rId3" cstate="print"/>
          <a:stretch>
            <a:fillRect/>
          </a:stretch>
        </p:blipFill>
        <p:spPr>
          <a:xfrm>
            <a:off x="76200" y="381000"/>
            <a:ext cx="4419600" cy="2133600"/>
          </a:xfrm>
          <a:prstGeom prst="rect">
            <a:avLst/>
          </a:prstGeom>
        </p:spPr>
      </p:pic>
      <p:sp>
        <p:nvSpPr>
          <p:cNvPr id="7" name="Title 1"/>
          <p:cNvSpPr txBox="1">
            <a:spLocks/>
          </p:cNvSpPr>
          <p:nvPr/>
        </p:nvSpPr>
        <p:spPr bwMode="auto">
          <a:xfrm>
            <a:off x="228600" y="3352800"/>
            <a:ext cx="4267200" cy="27432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Perpetua" pitchFamily="18" charset="0"/>
                <a:ea typeface="+mj-ea"/>
                <a:cs typeface="+mj-cs"/>
              </a:rPr>
              <a:t>We leverage DSE </a:t>
            </a:r>
            <a:r>
              <a:rPr lang="en-US" sz="2800" dirty="0" smtClean="0">
                <a:solidFill>
                  <a:schemeClr val="tx1">
                    <a:lumMod val="65000"/>
                    <a:lumOff val="35000"/>
                  </a:schemeClr>
                </a:solidFill>
                <a:latin typeface="Perpetua" pitchFamily="18" charset="0"/>
                <a:ea typeface="+mj-ea"/>
                <a:cs typeface="+mj-cs"/>
              </a:rPr>
              <a:t>as a supporting technique  to generate database states to</a:t>
            </a:r>
            <a:r>
              <a:rPr kumimoji="0" lang="en-US" sz="2800" b="0" i="0" u="none" strike="noStrike" kern="1200" cap="none" spc="0" normalizeH="0" baseline="0" noProof="0" dirty="0" smtClean="0">
                <a:ln>
                  <a:noFill/>
                </a:ln>
                <a:solidFill>
                  <a:schemeClr val="tx1">
                    <a:lumMod val="65000"/>
                    <a:lumOff val="35000"/>
                  </a:schemeClr>
                </a:solidFill>
                <a:effectLst/>
                <a:uLnTx/>
                <a:uFillTx/>
                <a:latin typeface="Perpetua" pitchFamily="18" charset="0"/>
                <a:ea typeface="+mj-ea"/>
                <a:cs typeface="+mj-cs"/>
              </a:rPr>
              <a:t> achieve high code coverage (BVC and CACC in addition to branch</a:t>
            </a:r>
            <a:r>
              <a:rPr kumimoji="0" lang="en-US" sz="2800" b="0" i="0" u="none" strike="noStrike" kern="1200" cap="none" spc="0" normalizeH="0" noProof="0" dirty="0" smtClean="0">
                <a:ln>
                  <a:noFill/>
                </a:ln>
                <a:solidFill>
                  <a:schemeClr val="tx1">
                    <a:lumMod val="65000"/>
                    <a:lumOff val="35000"/>
                  </a:schemeClr>
                </a:solidFill>
                <a:effectLst/>
                <a:uLnTx/>
                <a:uFillTx/>
                <a:latin typeface="Perpetua" pitchFamily="18" charset="0"/>
                <a:ea typeface="+mj-ea"/>
                <a:cs typeface="+mj-cs"/>
              </a:rPr>
              <a:t> coverage</a:t>
            </a:r>
            <a:r>
              <a:rPr kumimoji="0" lang="en-US" sz="2800" b="0" i="0" u="none" strike="noStrike" kern="1200" cap="none" spc="0" normalizeH="0" baseline="0" noProof="0" dirty="0" smtClean="0">
                <a:ln>
                  <a:noFill/>
                </a:ln>
                <a:solidFill>
                  <a:schemeClr val="tx1">
                    <a:lumMod val="65000"/>
                    <a:lumOff val="35000"/>
                  </a:schemeClr>
                </a:solidFill>
                <a:effectLst/>
                <a:uLnTx/>
                <a:uFillTx/>
                <a:latin typeface="Perpetua" pitchFamily="18" charset="0"/>
                <a:ea typeface="+mj-ea"/>
                <a:cs typeface="+mj-cs"/>
              </a:rPr>
              <a:t>).</a:t>
            </a:r>
            <a:endParaRPr kumimoji="0" lang="en-US" sz="2800" b="0" i="0" u="none" strike="noStrike" kern="1200" cap="none" spc="0" normalizeH="0" baseline="0" noProof="0" dirty="0">
              <a:ln>
                <a:noFill/>
              </a:ln>
              <a:solidFill>
                <a:schemeClr val="tx1">
                  <a:lumMod val="65000"/>
                  <a:lumOff val="35000"/>
                </a:schemeClr>
              </a:solidFill>
              <a:effectLst/>
              <a:uLnTx/>
              <a:uFillTx/>
              <a:latin typeface="Perpetua" pitchFamily="18" charset="0"/>
              <a:ea typeface="+mj-ea"/>
              <a:cs typeface="+mj-cs"/>
            </a:endParaRPr>
          </a:p>
        </p:txBody>
      </p:sp>
      <p:sp>
        <p:nvSpPr>
          <p:cNvPr id="11" name="Rectangle 10"/>
          <p:cNvSpPr/>
          <p:nvPr/>
        </p:nvSpPr>
        <p:spPr>
          <a:xfrm>
            <a:off x="4495800" y="4953000"/>
            <a:ext cx="3429000" cy="2286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p:cNvSpPr/>
          <p:nvPr/>
        </p:nvSpPr>
        <p:spPr>
          <a:xfrm>
            <a:off x="4495800" y="2286000"/>
            <a:ext cx="3429000" cy="22860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smtClean="0"/>
              <a:t>Deriving Constraints from Embedded Query(cont’d)</a:t>
            </a:r>
            <a:endParaRPr lang="en-US" sz="2800" dirty="0"/>
          </a:p>
        </p:txBody>
      </p:sp>
      <p:sp>
        <p:nvSpPr>
          <p:cNvPr id="3" name="Content Placeholder 2"/>
          <p:cNvSpPr>
            <a:spLocks noGrp="1"/>
          </p:cNvSpPr>
          <p:nvPr>
            <p:ph sz="quarter" idx="1"/>
          </p:nvPr>
        </p:nvSpPr>
        <p:spPr/>
        <p:txBody>
          <a:bodyPr/>
          <a:lstStyle/>
          <a:p>
            <a:r>
              <a:rPr lang="en-US" dirty="0" smtClean="0"/>
              <a:t>Set </a:t>
            </a:r>
            <a:r>
              <a:rPr lang="en-US" i="1" dirty="0" smtClean="0"/>
              <a:t>C</a:t>
            </a:r>
            <a:r>
              <a:rPr lang="en-US" sz="1800" i="1" dirty="0" smtClean="0"/>
              <a:t>Q </a:t>
            </a:r>
            <a:r>
              <a:rPr lang="en-US" i="1" dirty="0" smtClean="0"/>
              <a:t>= </a:t>
            </a:r>
            <a:r>
              <a:rPr lang="en-US" dirty="0" smtClean="0"/>
              <a:t>(A</a:t>
            </a:r>
            <a:r>
              <a:rPr lang="en-US" sz="2000" dirty="0" smtClean="0"/>
              <a:t>11</a:t>
            </a:r>
            <a:r>
              <a:rPr lang="en-US" dirty="0" smtClean="0"/>
              <a:t> AND …AND A</a:t>
            </a:r>
            <a:r>
              <a:rPr lang="en-US" sz="2000" dirty="0" smtClean="0"/>
              <a:t>1n</a:t>
            </a:r>
            <a:r>
              <a:rPr lang="en-US" dirty="0" smtClean="0"/>
              <a:t>) OR … OR (A</a:t>
            </a:r>
            <a:r>
              <a:rPr lang="en-US" sz="2000" dirty="0" smtClean="0"/>
              <a:t>m1</a:t>
            </a:r>
            <a:r>
              <a:rPr lang="en-US" dirty="0" smtClean="0"/>
              <a:t> AND …AND </a:t>
            </a:r>
            <a:r>
              <a:rPr lang="en-US" dirty="0" err="1" smtClean="0"/>
              <a:t>A</a:t>
            </a:r>
            <a:r>
              <a:rPr lang="en-US" sz="2000" dirty="0" err="1" smtClean="0"/>
              <a:t>mn</a:t>
            </a:r>
            <a:r>
              <a:rPr lang="en-US" dirty="0" smtClean="0"/>
              <a:t>) --- the WHERE clause of </a:t>
            </a:r>
            <a:r>
              <a:rPr lang="en-US" dirty="0" err="1" smtClean="0"/>
              <a:t>Q</a:t>
            </a:r>
            <a:r>
              <a:rPr lang="en-US" sz="2000" dirty="0" err="1" smtClean="0"/>
              <a:t>sym</a:t>
            </a:r>
            <a:endParaRPr lang="en-US" dirty="0" smtClean="0"/>
          </a:p>
          <a:p>
            <a:r>
              <a:rPr lang="en-US" dirty="0" smtClean="0"/>
              <a:t>For each </a:t>
            </a:r>
            <a:r>
              <a:rPr lang="en-US" dirty="0" err="1" smtClean="0"/>
              <a:t>A</a:t>
            </a:r>
            <a:r>
              <a:rPr lang="en-US" sz="2000" dirty="0" err="1" smtClean="0"/>
              <a:t>ij</a:t>
            </a:r>
            <a:r>
              <a:rPr lang="en-US" dirty="0" smtClean="0"/>
              <a:t>, we check whether it contains host variables.</a:t>
            </a:r>
          </a:p>
          <a:p>
            <a:r>
              <a:rPr lang="en-US" dirty="0" smtClean="0"/>
              <a:t>For each contained host variable, </a:t>
            </a:r>
          </a:p>
          <a:p>
            <a:pPr lvl="1"/>
            <a:r>
              <a:rPr lang="en-US" dirty="0" smtClean="0"/>
              <a:t>if it is related with any branch condition, we add it to </a:t>
            </a:r>
            <a:r>
              <a:rPr lang="en-US" i="1" dirty="0" smtClean="0"/>
              <a:t>V</a:t>
            </a:r>
            <a:r>
              <a:rPr lang="en-US" i="1" baseline="-25000" dirty="0" smtClean="0"/>
              <a:t>Q </a:t>
            </a:r>
            <a:r>
              <a:rPr lang="en-US" sz="3800" i="1" dirty="0" smtClean="0"/>
              <a:t> </a:t>
            </a:r>
            <a:r>
              <a:rPr lang="en-US" dirty="0" smtClean="0"/>
              <a:t>and replace it with symbolic string expressed by variables in the related branch conditions. </a:t>
            </a:r>
          </a:p>
          <a:p>
            <a:pPr lvl="1"/>
            <a:r>
              <a:rPr lang="en-US" dirty="0" smtClean="0"/>
              <a:t>Otherwise, we replace the variable with its concrete value contained in the concrete query.</a:t>
            </a:r>
          </a:p>
          <a:p>
            <a:pPr>
              <a:buNone/>
            </a:pPr>
            <a:endParaRPr lang="en-US" i="1"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smtClean="0"/>
              <a:t>Deriving Constraints from Embedded Query(cont’d)</a:t>
            </a:r>
            <a:endParaRPr lang="en-US" sz="2800" dirty="0"/>
          </a:p>
        </p:txBody>
      </p:sp>
      <p:sp>
        <p:nvSpPr>
          <p:cNvPr id="3" name="Content Placeholder 2"/>
          <p:cNvSpPr>
            <a:spLocks noGrp="1"/>
          </p:cNvSpPr>
          <p:nvPr>
            <p:ph sz="quarter" idx="1"/>
          </p:nvPr>
        </p:nvSpPr>
        <p:spPr>
          <a:xfrm>
            <a:off x="304800" y="1447800"/>
            <a:ext cx="8839200" cy="4572000"/>
          </a:xfrm>
        </p:spPr>
        <p:txBody>
          <a:bodyPr/>
          <a:lstStyle/>
          <a:p>
            <a:r>
              <a:rPr lang="en-US" dirty="0" smtClean="0"/>
              <a:t>Using our example code: </a:t>
            </a:r>
          </a:p>
          <a:p>
            <a:pPr>
              <a:buNone/>
            </a:pPr>
            <a:r>
              <a:rPr lang="en-US" dirty="0" smtClean="0"/>
              <a:t>    -- </a:t>
            </a:r>
            <a:r>
              <a:rPr lang="en-US" i="1" dirty="0" smtClean="0"/>
              <a:t>C</a:t>
            </a:r>
            <a:r>
              <a:rPr lang="en-US" i="1" baseline="-25000" dirty="0" smtClean="0"/>
              <a:t>Q </a:t>
            </a:r>
            <a:r>
              <a:rPr lang="en-US" dirty="0" smtClean="0"/>
              <a:t>= </a:t>
            </a:r>
            <a:r>
              <a:rPr lang="en-US" sz="2400" i="1" dirty="0" smtClean="0"/>
              <a:t>{</a:t>
            </a:r>
            <a:r>
              <a:rPr lang="en-US" sz="2400" i="1" dirty="0" err="1" smtClean="0"/>
              <a:t>M.year</a:t>
            </a:r>
            <a:r>
              <a:rPr lang="en-US" sz="2400" i="1" dirty="0" smtClean="0"/>
              <a:t>=</a:t>
            </a:r>
            <a:r>
              <a:rPr lang="en-US" sz="2400" b="1" i="1" dirty="0" smtClean="0">
                <a:solidFill>
                  <a:srgbClr val="C00000"/>
                </a:solidFill>
              </a:rPr>
              <a:t>:years  </a:t>
            </a:r>
            <a:r>
              <a:rPr lang="en-US" sz="2400" i="1" dirty="0" smtClean="0"/>
              <a:t>AND   C.SSN= M.SSN AND  </a:t>
            </a:r>
            <a:r>
              <a:rPr lang="en-US" sz="2400" i="1" dirty="0" err="1" smtClean="0"/>
              <a:t>C.age</a:t>
            </a:r>
            <a:r>
              <a:rPr lang="en-US" sz="2400" i="1" dirty="0" smtClean="0"/>
              <a:t>=:</a:t>
            </a:r>
            <a:r>
              <a:rPr lang="en-US" sz="2400" b="1" i="1" dirty="0" err="1" smtClean="0">
                <a:solidFill>
                  <a:srgbClr val="C00000"/>
                </a:solidFill>
              </a:rPr>
              <a:t>fAge</a:t>
            </a:r>
            <a:r>
              <a:rPr lang="en-US" sz="2400" i="1" dirty="0" smtClean="0"/>
              <a:t>}.</a:t>
            </a:r>
          </a:p>
          <a:p>
            <a:pPr>
              <a:buNone/>
            </a:pPr>
            <a:endParaRPr lang="en-US" sz="2400" i="1" dirty="0" smtClean="0"/>
          </a:p>
          <a:p>
            <a:pPr>
              <a:buNone/>
            </a:pPr>
            <a:r>
              <a:rPr lang="en-US" sz="2400" i="1" dirty="0" smtClean="0"/>
              <a:t>     </a:t>
            </a:r>
            <a:r>
              <a:rPr lang="en-US" sz="2400" i="1" dirty="0" smtClean="0"/>
              <a:t>-- </a:t>
            </a:r>
            <a:r>
              <a:rPr lang="en-US" dirty="0" smtClean="0"/>
              <a:t>For </a:t>
            </a:r>
            <a:r>
              <a:rPr lang="en-US" sz="2400" i="1" dirty="0" err="1" smtClean="0"/>
              <a:t>M.year</a:t>
            </a:r>
            <a:r>
              <a:rPr lang="en-US" sz="2400" i="1" dirty="0" smtClean="0"/>
              <a:t>=:years</a:t>
            </a:r>
            <a:r>
              <a:rPr lang="en-US" dirty="0" smtClean="0"/>
              <a:t>, we replace “</a:t>
            </a:r>
            <a:r>
              <a:rPr lang="en-US" sz="2400" i="1" dirty="0" smtClean="0"/>
              <a:t>years”</a:t>
            </a:r>
            <a:r>
              <a:rPr lang="en-US" dirty="0" smtClean="0"/>
              <a:t> with the value “</a:t>
            </a:r>
            <a:r>
              <a:rPr lang="en-US" sz="2400" i="1" dirty="0" smtClean="0"/>
              <a:t>15”</a:t>
            </a:r>
            <a:r>
              <a:rPr lang="en-US" dirty="0" smtClean="0"/>
              <a:t>.</a:t>
            </a:r>
          </a:p>
          <a:p>
            <a:pPr>
              <a:buNone/>
            </a:pPr>
            <a:r>
              <a:rPr lang="en-US" i="1" dirty="0" smtClean="0"/>
              <a:t>    -- </a:t>
            </a:r>
            <a:r>
              <a:rPr lang="en-US" dirty="0" smtClean="0"/>
              <a:t>For </a:t>
            </a:r>
            <a:r>
              <a:rPr lang="en-US" sz="2400" i="1" dirty="0" err="1" smtClean="0"/>
              <a:t>C.age</a:t>
            </a:r>
            <a:r>
              <a:rPr lang="en-US" sz="2400" i="1" dirty="0" smtClean="0"/>
              <a:t>=:</a:t>
            </a:r>
            <a:r>
              <a:rPr lang="en-US" sz="2400" i="1" dirty="0" err="1" smtClean="0"/>
              <a:t>fAge</a:t>
            </a:r>
            <a:r>
              <a:rPr lang="en-US" dirty="0" smtClean="0"/>
              <a:t>, we replace “</a:t>
            </a:r>
            <a:r>
              <a:rPr lang="en-US" sz="2400" i="1" dirty="0" err="1" smtClean="0"/>
              <a:t>fAge</a:t>
            </a:r>
            <a:r>
              <a:rPr lang="en-US" sz="2400" i="1" dirty="0" smtClean="0"/>
              <a:t>”</a:t>
            </a:r>
            <a:r>
              <a:rPr lang="en-US" dirty="0" smtClean="0"/>
              <a:t> with “</a:t>
            </a:r>
            <a:r>
              <a:rPr lang="en-US" sz="2400" i="1" dirty="0" err="1" smtClean="0"/>
              <a:t>inputAge</a:t>
            </a:r>
            <a:r>
              <a:rPr lang="en-US" sz="2400" i="1" dirty="0" smtClean="0"/>
              <a:t> + 10”</a:t>
            </a:r>
            <a:r>
              <a:rPr lang="en-US" dirty="0" smtClean="0"/>
              <a:t>.</a:t>
            </a:r>
          </a:p>
          <a:p>
            <a:pPr>
              <a:buNone/>
            </a:pPr>
            <a:r>
              <a:rPr lang="en-US" i="1" dirty="0" smtClean="0"/>
              <a:t>    -- </a:t>
            </a:r>
            <a:r>
              <a:rPr lang="en-US" dirty="0" smtClean="0"/>
              <a:t>For </a:t>
            </a:r>
            <a:r>
              <a:rPr lang="en-US" sz="2400" i="1" dirty="0" smtClean="0"/>
              <a:t>C.SSN= M.SSN</a:t>
            </a:r>
            <a:r>
              <a:rPr lang="en-US" sz="2400" dirty="0" smtClean="0"/>
              <a:t>, </a:t>
            </a:r>
            <a:r>
              <a:rPr lang="en-US" dirty="0" smtClean="0"/>
              <a:t>we leave it</a:t>
            </a:r>
            <a:r>
              <a:rPr lang="en-US" i="1" dirty="0" smtClean="0"/>
              <a:t> </a:t>
            </a:r>
            <a:r>
              <a:rPr lang="en-US" dirty="0" smtClean="0"/>
              <a:t>unchanged</a:t>
            </a:r>
            <a:r>
              <a:rPr lang="en-US" dirty="0" smtClean="0"/>
              <a:t>.</a:t>
            </a:r>
          </a:p>
          <a:p>
            <a:pPr>
              <a:buNone/>
            </a:pPr>
            <a:endParaRPr lang="en-US" dirty="0" smtClean="0"/>
          </a:p>
          <a:p>
            <a:pPr>
              <a:buNone/>
            </a:pPr>
            <a:r>
              <a:rPr lang="en-US" dirty="0" smtClean="0"/>
              <a:t>    -- </a:t>
            </a:r>
            <a:r>
              <a:rPr lang="en-US" i="1" dirty="0" smtClean="0"/>
              <a:t>C</a:t>
            </a:r>
            <a:r>
              <a:rPr lang="en-US" i="1" baseline="-25000" dirty="0" smtClean="0"/>
              <a:t>Q</a:t>
            </a:r>
            <a:r>
              <a:rPr lang="en-US" i="1" dirty="0" smtClean="0"/>
              <a:t> </a:t>
            </a:r>
            <a:r>
              <a:rPr lang="en-US" i="1" dirty="0" smtClean="0"/>
              <a:t>= </a:t>
            </a:r>
            <a:r>
              <a:rPr lang="en-US" sz="2400" i="1" dirty="0" smtClean="0"/>
              <a:t>{</a:t>
            </a:r>
            <a:r>
              <a:rPr lang="en-US" sz="2400" i="1" dirty="0" err="1" smtClean="0"/>
              <a:t>M.year</a:t>
            </a:r>
            <a:r>
              <a:rPr lang="en-US" sz="2400" i="1" dirty="0" smtClean="0"/>
              <a:t>=</a:t>
            </a:r>
            <a:r>
              <a:rPr lang="en-US" sz="2400" b="1" i="1" dirty="0" smtClean="0">
                <a:solidFill>
                  <a:srgbClr val="C00000"/>
                </a:solidFill>
              </a:rPr>
              <a:t>15</a:t>
            </a:r>
            <a:r>
              <a:rPr lang="en-US" sz="2400" i="1" dirty="0" smtClean="0"/>
              <a:t> AND  </a:t>
            </a:r>
            <a:r>
              <a:rPr lang="en-US" sz="2400" i="1" dirty="0" smtClean="0"/>
              <a:t>C.SSN</a:t>
            </a:r>
            <a:r>
              <a:rPr lang="en-US" sz="2400" i="1" dirty="0" smtClean="0"/>
              <a:t>= M.SSN AND </a:t>
            </a:r>
            <a:r>
              <a:rPr lang="en-US" sz="2400" i="1" dirty="0" err="1" smtClean="0"/>
              <a:t>C.age</a:t>
            </a:r>
            <a:r>
              <a:rPr lang="en-US" sz="2400" i="1" dirty="0" smtClean="0"/>
              <a:t>=:</a:t>
            </a:r>
            <a:r>
              <a:rPr lang="en-US" sz="2400" b="1" i="1" dirty="0" err="1" smtClean="0">
                <a:solidFill>
                  <a:srgbClr val="C00000"/>
                </a:solidFill>
              </a:rPr>
              <a:t>inputAge</a:t>
            </a:r>
            <a:r>
              <a:rPr lang="en-US" sz="2400" b="1" i="1" dirty="0" smtClean="0">
                <a:solidFill>
                  <a:srgbClr val="C00000"/>
                </a:solidFill>
              </a:rPr>
              <a:t> + 10</a:t>
            </a:r>
            <a:r>
              <a:rPr lang="en-US" sz="2400" i="1" dirty="0" smtClean="0"/>
              <a:t>}.</a:t>
            </a:r>
            <a:endParaRPr lang="en-US" i="1"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smtClean="0"/>
              <a:t>Deriving Constraints from Embedded Query(cont’d)</a:t>
            </a:r>
            <a:endParaRPr lang="en-US" sz="2800" dirty="0"/>
          </a:p>
        </p:txBody>
      </p:sp>
      <p:sp>
        <p:nvSpPr>
          <p:cNvPr id="3" name="Content Placeholder 2"/>
          <p:cNvSpPr>
            <a:spLocks noGrp="1"/>
          </p:cNvSpPr>
          <p:nvPr>
            <p:ph sz="quarter" idx="1"/>
          </p:nvPr>
        </p:nvSpPr>
        <p:spPr/>
        <p:txBody>
          <a:bodyPr/>
          <a:lstStyle/>
          <a:p>
            <a:r>
              <a:rPr lang="en-US" dirty="0" smtClean="0"/>
              <a:t>Next, we check whether the branch condition </a:t>
            </a:r>
            <a:r>
              <a:rPr lang="en-US" i="1" dirty="0" smtClean="0"/>
              <a:t>pc </a:t>
            </a:r>
            <a:r>
              <a:rPr lang="en-US" dirty="0" smtClean="0"/>
              <a:t>along the execution path</a:t>
            </a:r>
            <a:r>
              <a:rPr lang="en-US" i="1" dirty="0" smtClean="0"/>
              <a:t> </a:t>
            </a:r>
            <a:r>
              <a:rPr lang="en-US" dirty="0" smtClean="0"/>
              <a:t>contains host variables related with the </a:t>
            </a:r>
            <a:r>
              <a:rPr lang="en-US" dirty="0" smtClean="0"/>
              <a:t>WHERE clause</a:t>
            </a:r>
            <a:r>
              <a:rPr lang="en-US" dirty="0" smtClean="0"/>
              <a:t>.</a:t>
            </a:r>
            <a:endParaRPr lang="en-US" dirty="0" smtClean="0"/>
          </a:p>
          <a:p>
            <a:r>
              <a:rPr lang="en-US" dirty="0" smtClean="0"/>
              <a:t>If yes, we enforce it with both CACC and BVC and get instantiations </a:t>
            </a:r>
            <a:r>
              <a:rPr lang="en-US" i="1" dirty="0" smtClean="0"/>
              <a:t>I</a:t>
            </a:r>
            <a:r>
              <a:rPr lang="en-US" i="1" baseline="-25000" dirty="0" smtClean="0"/>
              <a:t>pc</a:t>
            </a:r>
            <a:endParaRPr lang="en-US" baseline="-25000" dirty="0" smtClean="0"/>
          </a:p>
          <a:p>
            <a:r>
              <a:rPr lang="en-US" sz="3200" dirty="0" smtClean="0"/>
              <a:t>We refine </a:t>
            </a:r>
            <a:r>
              <a:rPr lang="en-US" sz="3200" i="1" dirty="0" smtClean="0"/>
              <a:t>C</a:t>
            </a:r>
            <a:r>
              <a:rPr lang="en-US" sz="3200" i="1" baseline="-25000" dirty="0" smtClean="0"/>
              <a:t>Q</a:t>
            </a:r>
            <a:r>
              <a:rPr lang="en-US" sz="3200" i="1" dirty="0" smtClean="0"/>
              <a:t> as C</a:t>
            </a:r>
            <a:r>
              <a:rPr lang="en-US" sz="3200" i="1" baseline="-25000" dirty="0" smtClean="0"/>
              <a:t>Q</a:t>
            </a:r>
            <a:r>
              <a:rPr lang="en-US" sz="3200" i="1" dirty="0" smtClean="0"/>
              <a:t> = C</a:t>
            </a:r>
            <a:r>
              <a:rPr lang="en-US" sz="3200" i="1" baseline="-25000" dirty="0" smtClean="0"/>
              <a:t>Q</a:t>
            </a:r>
            <a:r>
              <a:rPr lang="en-US" sz="3200" i="1" dirty="0" smtClean="0"/>
              <a:t> × I</a:t>
            </a:r>
            <a:r>
              <a:rPr lang="en-US" sz="3200" i="1" baseline="-25000" dirty="0" smtClean="0"/>
              <a:t>pc</a:t>
            </a:r>
            <a:r>
              <a:rPr lang="en-US" sz="3200" i="1" dirty="0" smtClean="0"/>
              <a:t>.</a:t>
            </a:r>
          </a:p>
          <a:p>
            <a:pPr>
              <a:buNone/>
            </a:pPr>
            <a:endParaRPr lang="en-US" sz="3200" baseline="-25000" dirty="0"/>
          </a:p>
        </p:txBody>
      </p:sp>
      <p:pic>
        <p:nvPicPr>
          <p:cNvPr id="4" name="Picture 3" descr="Untitled.jpg"/>
          <p:cNvPicPr>
            <a:picLocks noChangeAspect="1"/>
          </p:cNvPicPr>
          <p:nvPr/>
        </p:nvPicPr>
        <p:blipFill>
          <a:blip r:embed="rId2" cstate="print"/>
          <a:stretch>
            <a:fillRect/>
          </a:stretch>
        </p:blipFill>
        <p:spPr>
          <a:xfrm>
            <a:off x="1143000" y="4343400"/>
            <a:ext cx="5791200" cy="1623701"/>
          </a:xfrm>
          <a:prstGeom prst="rect">
            <a:avLst/>
          </a:prstGeom>
        </p:spPr>
      </p:pic>
      <p:sp>
        <p:nvSpPr>
          <p:cNvPr id="5" name="Slide Number Placeholder 4"/>
          <p:cNvSpPr>
            <a:spLocks noGrp="1"/>
          </p:cNvSpPr>
          <p:nvPr>
            <p:ph type="sldNum" sz="quarter" idx="10"/>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smtClean="0"/>
              <a:t>Deriving Constraints from Embedded Query(cont’d)</a:t>
            </a:r>
            <a:endParaRPr lang="en-US" sz="2800" dirty="0"/>
          </a:p>
        </p:txBody>
      </p:sp>
      <p:sp>
        <p:nvSpPr>
          <p:cNvPr id="3" name="Content Placeholder 2"/>
          <p:cNvSpPr>
            <a:spLocks noGrp="1"/>
          </p:cNvSpPr>
          <p:nvPr>
            <p:ph sz="quarter" idx="1"/>
          </p:nvPr>
        </p:nvSpPr>
        <p:spPr>
          <a:xfrm>
            <a:off x="457200" y="1447800"/>
            <a:ext cx="8229600" cy="4572000"/>
          </a:xfrm>
        </p:spPr>
        <p:txBody>
          <a:bodyPr/>
          <a:lstStyle/>
          <a:p>
            <a:r>
              <a:rPr lang="en-US" dirty="0" smtClean="0"/>
              <a:t>Using our example code:</a:t>
            </a:r>
          </a:p>
          <a:p>
            <a:pPr>
              <a:buNone/>
            </a:pPr>
            <a:r>
              <a:rPr lang="en-US" dirty="0" smtClean="0"/>
              <a:t>     -- </a:t>
            </a:r>
            <a:r>
              <a:rPr lang="en-US" dirty="0" smtClean="0"/>
              <a:t>Enforcing</a:t>
            </a:r>
            <a:r>
              <a:rPr lang="en-US" dirty="0" smtClean="0"/>
              <a:t> BVC on </a:t>
            </a:r>
            <a:r>
              <a:rPr lang="en-US" i="1" dirty="0" err="1" smtClean="0"/>
              <a:t>inputAge</a:t>
            </a:r>
            <a:r>
              <a:rPr lang="en-US" i="1" dirty="0" smtClean="0"/>
              <a:t>&gt; </a:t>
            </a:r>
            <a:r>
              <a:rPr lang="en-US" i="1" dirty="0" smtClean="0"/>
              <a:t>25</a:t>
            </a:r>
            <a:r>
              <a:rPr lang="en-US" dirty="0" smtClean="0"/>
              <a:t>,  we have </a:t>
            </a:r>
            <a:r>
              <a:rPr lang="en-US" dirty="0" smtClean="0"/>
              <a:t>instantiations </a:t>
            </a:r>
            <a:endParaRPr lang="en-US" dirty="0" smtClean="0"/>
          </a:p>
          <a:p>
            <a:pPr>
              <a:buNone/>
            </a:pPr>
            <a:r>
              <a:rPr lang="en-US" sz="2400" i="1" dirty="0" smtClean="0"/>
              <a:t> </a:t>
            </a:r>
            <a:r>
              <a:rPr lang="en-US" sz="2400" i="1" dirty="0" smtClean="0"/>
              <a:t>          </a:t>
            </a:r>
            <a:r>
              <a:rPr lang="en-US" sz="2400" i="1" dirty="0" smtClean="0"/>
              <a:t>{</a:t>
            </a:r>
            <a:r>
              <a:rPr lang="en-US" sz="2400" i="1" dirty="0" err="1" smtClean="0"/>
              <a:t>inputAge</a:t>
            </a:r>
            <a:r>
              <a:rPr lang="en-US" sz="2400" i="1" dirty="0" smtClean="0"/>
              <a:t>=25+1</a:t>
            </a:r>
            <a:r>
              <a:rPr lang="en-US" sz="2400" i="1" dirty="0" smtClean="0"/>
              <a:t>, </a:t>
            </a:r>
            <a:r>
              <a:rPr lang="en-US" sz="2400" i="1" dirty="0" err="1" smtClean="0"/>
              <a:t>inputAge</a:t>
            </a:r>
            <a:r>
              <a:rPr lang="en-US" sz="2400" i="1" dirty="0" smtClean="0"/>
              <a:t>&gt;25+1, </a:t>
            </a:r>
            <a:r>
              <a:rPr lang="en-US" sz="2400" i="1" dirty="0" err="1" smtClean="0"/>
              <a:t>inputAge</a:t>
            </a:r>
            <a:r>
              <a:rPr lang="en-US" sz="2400" i="1" dirty="0" smtClean="0"/>
              <a:t>=maximum}.</a:t>
            </a:r>
          </a:p>
          <a:p>
            <a:pPr>
              <a:buNone/>
            </a:pPr>
            <a:r>
              <a:rPr lang="en-US" sz="2400" i="1" dirty="0" smtClean="0"/>
              <a:t>      </a:t>
            </a:r>
            <a:endParaRPr lang="en-US" sz="2400" i="1" dirty="0" smtClean="0"/>
          </a:p>
          <a:p>
            <a:pPr>
              <a:buNone/>
            </a:pPr>
            <a:r>
              <a:rPr lang="en-US" sz="2400" i="1" dirty="0" smtClean="0"/>
              <a:t> </a:t>
            </a:r>
            <a:r>
              <a:rPr lang="en-US" sz="2400" i="1" dirty="0" smtClean="0"/>
              <a:t>     </a:t>
            </a:r>
            <a:r>
              <a:rPr lang="en-US" sz="2400" i="1" dirty="0" smtClean="0"/>
              <a:t>-- </a:t>
            </a:r>
            <a:r>
              <a:rPr lang="en-US" i="1" dirty="0" smtClean="0"/>
              <a:t>C</a:t>
            </a:r>
            <a:r>
              <a:rPr lang="en-US" i="1" baseline="-25000" dirty="0" smtClean="0"/>
              <a:t>Q</a:t>
            </a:r>
            <a:r>
              <a:rPr lang="en-US" i="1" dirty="0" smtClean="0"/>
              <a:t> </a:t>
            </a:r>
            <a:r>
              <a:rPr lang="en-US" dirty="0" smtClean="0"/>
              <a:t>is then updated as </a:t>
            </a:r>
            <a:endParaRPr lang="en-US" dirty="0" smtClean="0"/>
          </a:p>
          <a:p>
            <a:pPr>
              <a:buNone/>
            </a:pPr>
            <a:endParaRPr lang="en-US" dirty="0" smtClean="0"/>
          </a:p>
          <a:p>
            <a:pPr>
              <a:buNone/>
            </a:pPr>
            <a:r>
              <a:rPr lang="en-US" sz="1800" dirty="0" smtClean="0"/>
              <a:t>	{</a:t>
            </a:r>
            <a:r>
              <a:rPr lang="en-US" sz="1800" dirty="0" err="1" smtClean="0"/>
              <a:t>M.year</a:t>
            </a:r>
            <a:r>
              <a:rPr lang="en-US" sz="1800" dirty="0" smtClean="0"/>
              <a:t>=15 AND C.SSN= M.SSN AND </a:t>
            </a:r>
            <a:r>
              <a:rPr lang="en-US" sz="1800" dirty="0" err="1" smtClean="0"/>
              <a:t>C.age</a:t>
            </a:r>
            <a:r>
              <a:rPr lang="en-US" sz="1800" dirty="0" smtClean="0"/>
              <a:t>=:inputAge+10 AND </a:t>
            </a:r>
            <a:r>
              <a:rPr lang="en-US" sz="1800" b="1" dirty="0" err="1" smtClean="0"/>
              <a:t>inputAge</a:t>
            </a:r>
            <a:r>
              <a:rPr lang="en-US" sz="1800" b="1" dirty="0" smtClean="0"/>
              <a:t>=25+1</a:t>
            </a:r>
            <a:r>
              <a:rPr lang="en-US" sz="1800" dirty="0" smtClean="0"/>
              <a:t>},</a:t>
            </a:r>
          </a:p>
          <a:p>
            <a:pPr>
              <a:buNone/>
            </a:pPr>
            <a:r>
              <a:rPr lang="en-US" sz="1800" dirty="0" smtClean="0"/>
              <a:t>	{</a:t>
            </a:r>
            <a:r>
              <a:rPr lang="en-US" sz="1800" dirty="0" err="1" smtClean="0"/>
              <a:t>M.year</a:t>
            </a:r>
            <a:r>
              <a:rPr lang="en-US" sz="1800" dirty="0" smtClean="0"/>
              <a:t>=15 AND C.SSN= M.SSN AND </a:t>
            </a:r>
            <a:r>
              <a:rPr lang="en-US" sz="1800" dirty="0" err="1" smtClean="0"/>
              <a:t>C.age</a:t>
            </a:r>
            <a:r>
              <a:rPr lang="en-US" sz="1800" dirty="0" smtClean="0"/>
              <a:t>=:inputAge+10 AND </a:t>
            </a:r>
            <a:r>
              <a:rPr lang="en-US" sz="1800" b="1" dirty="0" err="1" smtClean="0"/>
              <a:t>inputAge</a:t>
            </a:r>
            <a:r>
              <a:rPr lang="en-US" sz="1800" b="1" dirty="0" smtClean="0"/>
              <a:t>&gt;25+1</a:t>
            </a:r>
            <a:r>
              <a:rPr lang="en-US" sz="1800" dirty="0" smtClean="0"/>
              <a:t>},</a:t>
            </a:r>
          </a:p>
          <a:p>
            <a:pPr>
              <a:buNone/>
            </a:pPr>
            <a:r>
              <a:rPr lang="en-US" sz="1800" dirty="0" smtClean="0"/>
              <a:t>	{</a:t>
            </a:r>
            <a:r>
              <a:rPr lang="en-US" sz="1800" dirty="0" err="1" smtClean="0"/>
              <a:t>M.year</a:t>
            </a:r>
            <a:r>
              <a:rPr lang="en-US" sz="1800" dirty="0" smtClean="0"/>
              <a:t>=15 AND C.SSN= M.SSN AND </a:t>
            </a:r>
            <a:r>
              <a:rPr lang="en-US" sz="1800" dirty="0" err="1" smtClean="0"/>
              <a:t>C.age</a:t>
            </a:r>
            <a:r>
              <a:rPr lang="en-US" sz="1800" dirty="0" smtClean="0"/>
              <a:t>=:inputAge+10 AND </a:t>
            </a:r>
            <a:r>
              <a:rPr lang="en-US" sz="1800" b="1" dirty="0" err="1" smtClean="0"/>
              <a:t>inputAge</a:t>
            </a:r>
            <a:r>
              <a:rPr lang="en-US" sz="1800" b="1" dirty="0" smtClean="0"/>
              <a:t>=maximum</a:t>
            </a:r>
            <a:r>
              <a:rPr lang="en-US" sz="1800" dirty="0" smtClean="0"/>
              <a:t>}.</a:t>
            </a:r>
          </a:p>
          <a:p>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smtClean="0"/>
              <a:t>Deriving Constraints related with Query Result Set</a:t>
            </a:r>
            <a:endParaRPr lang="en-US" sz="2800" dirty="0"/>
          </a:p>
        </p:txBody>
      </p:sp>
      <p:sp>
        <p:nvSpPr>
          <p:cNvPr id="3" name="Content Placeholder 2"/>
          <p:cNvSpPr>
            <a:spLocks noGrp="1"/>
          </p:cNvSpPr>
          <p:nvPr>
            <p:ph sz="quarter" idx="1"/>
          </p:nvPr>
        </p:nvSpPr>
        <p:spPr/>
        <p:txBody>
          <a:bodyPr/>
          <a:lstStyle/>
          <a:p>
            <a:r>
              <a:rPr lang="en-US" dirty="0" smtClean="0"/>
              <a:t>For branch conditions after the SQL’s execution point, we check whether they contain host variables that are dependent on database attributes in the SELECT clause, and then enforce CACC and BVC.</a:t>
            </a:r>
          </a:p>
          <a:p>
            <a:pPr>
              <a:buNone/>
            </a:pPr>
            <a:r>
              <a:rPr lang="en-US" dirty="0" smtClean="0"/>
              <a:t>   </a:t>
            </a:r>
            <a:endParaRPr lang="en-US" dirty="0"/>
          </a:p>
        </p:txBody>
      </p:sp>
      <p:pic>
        <p:nvPicPr>
          <p:cNvPr id="4" name="Picture 3" descr="Untitled.jpg"/>
          <p:cNvPicPr>
            <a:picLocks noChangeAspect="1"/>
          </p:cNvPicPr>
          <p:nvPr/>
        </p:nvPicPr>
        <p:blipFill>
          <a:blip r:embed="rId2" cstate="print"/>
          <a:stretch>
            <a:fillRect/>
          </a:stretch>
        </p:blipFill>
        <p:spPr>
          <a:xfrm>
            <a:off x="1219200" y="3352800"/>
            <a:ext cx="6605764" cy="2667000"/>
          </a:xfrm>
          <a:prstGeom prst="rect">
            <a:avLst/>
          </a:prstGeom>
        </p:spPr>
      </p:pic>
      <p:sp>
        <p:nvSpPr>
          <p:cNvPr id="5" name="Slide Number Placeholder 4"/>
          <p:cNvSpPr>
            <a:spLocks noGrp="1"/>
          </p:cNvSpPr>
          <p:nvPr>
            <p:ph type="sldNum" sz="quarter" idx="10"/>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smtClean="0"/>
              <a:t>Deriving Constraints related with Query Result Set(cont’d)</a:t>
            </a:r>
            <a:endParaRPr lang="en-US" sz="2800" dirty="0"/>
          </a:p>
        </p:txBody>
      </p:sp>
      <p:sp>
        <p:nvSpPr>
          <p:cNvPr id="3" name="Content Placeholder 2"/>
          <p:cNvSpPr>
            <a:spLocks noGrp="1"/>
          </p:cNvSpPr>
          <p:nvPr>
            <p:ph sz="quarter" idx="1"/>
          </p:nvPr>
        </p:nvSpPr>
        <p:spPr/>
        <p:txBody>
          <a:bodyPr/>
          <a:lstStyle/>
          <a:p>
            <a:r>
              <a:rPr lang="en-US" dirty="0" smtClean="0"/>
              <a:t>Using our example code: pc4 = ((bal &gt;= 250000 || employed &amp;&amp; married) == true) , we have</a:t>
            </a:r>
            <a:r>
              <a:rPr lang="en-US" sz="2400" dirty="0" smtClean="0"/>
              <a:t>  </a:t>
            </a:r>
            <a:r>
              <a:rPr lang="en-US" sz="2400" i="1" dirty="0" smtClean="0"/>
              <a:t>C</a:t>
            </a:r>
            <a:r>
              <a:rPr lang="en-US" sz="1400" i="1" dirty="0" smtClean="0"/>
              <a:t>R</a:t>
            </a:r>
            <a:endParaRPr lang="en-US" sz="2400" i="1" dirty="0" smtClean="0"/>
          </a:p>
          <a:p>
            <a:pPr>
              <a:buNone/>
            </a:pPr>
            <a:r>
              <a:rPr lang="en-US" sz="2400" dirty="0" smtClean="0"/>
              <a:t>    </a:t>
            </a:r>
            <a:r>
              <a:rPr lang="en-US" sz="2000" dirty="0" smtClean="0"/>
              <a:t>{bal=250000, employed=true, married=false},</a:t>
            </a:r>
          </a:p>
          <a:p>
            <a:pPr>
              <a:buNone/>
            </a:pPr>
            <a:r>
              <a:rPr lang="en-US" sz="2000" dirty="0" smtClean="0"/>
              <a:t>	{bal&gt;250000, employed=true, married=false},</a:t>
            </a:r>
          </a:p>
          <a:p>
            <a:pPr>
              <a:buNone/>
            </a:pPr>
            <a:r>
              <a:rPr lang="en-US" sz="2000" dirty="0" smtClean="0"/>
              <a:t>	{bal=maximum, employed=true, married=false},</a:t>
            </a:r>
          </a:p>
          <a:p>
            <a:pPr>
              <a:buNone/>
            </a:pPr>
            <a:r>
              <a:rPr lang="en-US" sz="2000" dirty="0" smtClean="0"/>
              <a:t>	{bal=250000-1, employed=true, married=true},</a:t>
            </a:r>
          </a:p>
          <a:p>
            <a:pPr>
              <a:buNone/>
            </a:pPr>
            <a:r>
              <a:rPr lang="en-US" sz="2000" dirty="0" smtClean="0"/>
              <a:t>	{bal&lt;250000-1, employed=true, married=true},</a:t>
            </a:r>
          </a:p>
          <a:p>
            <a:pPr>
              <a:buNone/>
            </a:pPr>
            <a:r>
              <a:rPr lang="en-US" sz="2000" dirty="0" smtClean="0"/>
              <a:t>	{bal=minimum, employed=true, married=true}.</a:t>
            </a:r>
            <a:endParaRPr lang="en-US" sz="2000" i="1" dirty="0" smtClean="0"/>
          </a:p>
          <a:p>
            <a:r>
              <a:rPr lang="en-US" dirty="0" smtClean="0"/>
              <a:t>We </a:t>
            </a:r>
            <a:r>
              <a:rPr lang="en-US" dirty="0" smtClean="0"/>
              <a:t>then replace</a:t>
            </a:r>
            <a:r>
              <a:rPr lang="en-US" dirty="0" smtClean="0"/>
              <a:t> </a:t>
            </a:r>
            <a:r>
              <a:rPr lang="en-US" dirty="0" smtClean="0"/>
              <a:t>host variables </a:t>
            </a:r>
            <a:r>
              <a:rPr lang="en-US" sz="2400" i="1" dirty="0" smtClean="0"/>
              <a:t> </a:t>
            </a:r>
            <a:r>
              <a:rPr lang="en-US" sz="2400" dirty="0" smtClean="0"/>
              <a:t>(e.g., </a:t>
            </a:r>
            <a:r>
              <a:rPr lang="en-US" sz="2400" i="1" dirty="0" smtClean="0"/>
              <a:t>bal</a:t>
            </a:r>
            <a:r>
              <a:rPr lang="en-US" sz="2400" dirty="0" smtClean="0"/>
              <a:t>)</a:t>
            </a:r>
            <a:r>
              <a:rPr lang="en-US" sz="2400" i="1" dirty="0" smtClean="0"/>
              <a:t> </a:t>
            </a:r>
            <a:r>
              <a:rPr lang="en-US" dirty="0" smtClean="0"/>
              <a:t>with database attributes </a:t>
            </a:r>
            <a:r>
              <a:rPr lang="en-US" dirty="0" smtClean="0"/>
              <a:t>(e.g., </a:t>
            </a:r>
            <a:r>
              <a:rPr lang="en-US" sz="2400" i="1" dirty="0" err="1" smtClean="0"/>
              <a:t>M.balance</a:t>
            </a:r>
            <a:r>
              <a:rPr lang="en-US" sz="2400" dirty="0" smtClean="0"/>
              <a:t>)</a:t>
            </a:r>
            <a:r>
              <a:rPr lang="en-US" sz="240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Combining Constraints</a:t>
            </a:r>
            <a:endParaRPr lang="en-US" sz="2800" dirty="0"/>
          </a:p>
        </p:txBody>
      </p:sp>
      <p:sp>
        <p:nvSpPr>
          <p:cNvPr id="3" name="Content Placeholder 2"/>
          <p:cNvSpPr>
            <a:spLocks noGrp="1"/>
          </p:cNvSpPr>
          <p:nvPr>
            <p:ph sz="quarter" idx="1"/>
          </p:nvPr>
        </p:nvSpPr>
        <p:spPr/>
        <p:txBody>
          <a:bodyPr/>
          <a:lstStyle/>
          <a:p>
            <a:r>
              <a:rPr lang="en-US" dirty="0" smtClean="0"/>
              <a:t>Finally, the set </a:t>
            </a:r>
            <a:r>
              <a:rPr lang="en-US" sz="2400" i="1" dirty="0" smtClean="0"/>
              <a:t>C = C</a:t>
            </a:r>
            <a:r>
              <a:rPr lang="en-US" sz="2400" i="1" baseline="-25000" dirty="0" smtClean="0"/>
              <a:t>Q</a:t>
            </a:r>
            <a:r>
              <a:rPr lang="en-US" sz="2400" i="1" dirty="0" smtClean="0"/>
              <a:t>×C</a:t>
            </a:r>
            <a:r>
              <a:rPr lang="en-US" sz="2400" i="1" baseline="-25000" dirty="0" smtClean="0"/>
              <a:t>R </a:t>
            </a:r>
            <a:r>
              <a:rPr lang="en-US" dirty="0" smtClean="0"/>
              <a:t>contains constraints on the generated database state to enforce CACC and BVC on the source code under test.</a:t>
            </a:r>
          </a:p>
          <a:p>
            <a:r>
              <a:rPr lang="en-US" dirty="0" smtClean="0"/>
              <a:t>We send </a:t>
            </a:r>
            <a:r>
              <a:rPr lang="en-US" sz="2400" i="1" dirty="0" smtClean="0"/>
              <a:t>C</a:t>
            </a:r>
            <a:r>
              <a:rPr lang="en-US" i="1" dirty="0" smtClean="0"/>
              <a:t> </a:t>
            </a:r>
            <a:r>
              <a:rPr lang="en-US" dirty="0" smtClean="0"/>
              <a:t>together with the schema level constraints </a:t>
            </a:r>
            <a:r>
              <a:rPr lang="en-US" sz="2400" i="1" dirty="0" smtClean="0"/>
              <a:t>C</a:t>
            </a:r>
            <a:r>
              <a:rPr lang="en-US" sz="2400" i="1" baseline="-25000" dirty="0" smtClean="0"/>
              <a:t>S</a:t>
            </a:r>
            <a:r>
              <a:rPr lang="en-US" dirty="0" smtClean="0"/>
              <a:t> to a constraint solver (Z3) to conduct the data instantiation</a:t>
            </a:r>
            <a:endParaRPr lang="en-US" dirty="0"/>
          </a:p>
        </p:txBody>
      </p:sp>
      <p:pic>
        <p:nvPicPr>
          <p:cNvPr id="4" name="Picture 3" descr="Untitled.jpg"/>
          <p:cNvPicPr>
            <a:picLocks noChangeAspect="1"/>
          </p:cNvPicPr>
          <p:nvPr/>
        </p:nvPicPr>
        <p:blipFill>
          <a:blip r:embed="rId2" cstate="print"/>
          <a:stretch>
            <a:fillRect/>
          </a:stretch>
        </p:blipFill>
        <p:spPr>
          <a:xfrm>
            <a:off x="1219200" y="4267200"/>
            <a:ext cx="6834554" cy="838200"/>
          </a:xfrm>
          <a:prstGeom prst="rect">
            <a:avLst/>
          </a:prstGeom>
        </p:spPr>
      </p:pic>
      <p:sp>
        <p:nvSpPr>
          <p:cNvPr id="5" name="Slide Number Placeholder 4"/>
          <p:cNvSpPr>
            <a:spLocks noGrp="1"/>
          </p:cNvSpPr>
          <p:nvPr>
            <p:ph type="sldNum" sz="quarter" idx="10"/>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Evaluation</a:t>
            </a:r>
            <a:endParaRPr lang="en-US" dirty="0"/>
          </a:p>
        </p:txBody>
      </p:sp>
      <p:sp>
        <p:nvSpPr>
          <p:cNvPr id="3" name="Content Placeholder 2"/>
          <p:cNvSpPr>
            <a:spLocks noGrp="1"/>
          </p:cNvSpPr>
          <p:nvPr>
            <p:ph sz="quarter" idx="1"/>
          </p:nvPr>
        </p:nvSpPr>
        <p:spPr/>
        <p:txBody>
          <a:bodyPr/>
          <a:lstStyle/>
          <a:p>
            <a:r>
              <a:rPr lang="en-US" dirty="0" smtClean="0"/>
              <a:t>We conduct evaluations on two open source database applications.</a:t>
            </a:r>
          </a:p>
          <a:p>
            <a:pPr lvl="1"/>
            <a:r>
              <a:rPr lang="en-US" dirty="0" err="1" smtClean="0"/>
              <a:t>RiskIt</a:t>
            </a:r>
            <a:r>
              <a:rPr lang="en-US" dirty="0" smtClean="0"/>
              <a:t>: 4.3K non-commented lines of code, a database containing13 tables, 57 attributes, and more than 1.2 million records</a:t>
            </a:r>
          </a:p>
          <a:p>
            <a:pPr lvl="1"/>
            <a:r>
              <a:rPr lang="en-US" dirty="0" err="1" smtClean="0"/>
              <a:t>UnixUsage</a:t>
            </a:r>
            <a:r>
              <a:rPr lang="en-US" dirty="0" smtClean="0"/>
              <a:t>: 2.8K non-commented lines of code, a database containing 8 tables, 31 attributes, and more than 0.25 million records</a:t>
            </a:r>
          </a:p>
          <a:p>
            <a:r>
              <a:rPr lang="en-US" dirty="0" smtClean="0"/>
              <a:t>We choose methods that have boundary values and/or logical expressions in branch conditions from the applications.</a:t>
            </a:r>
          </a:p>
        </p:txBody>
      </p:sp>
      <p:sp>
        <p:nvSpPr>
          <p:cNvPr id="4" name="Slide Number Placeholder 3"/>
          <p:cNvSpPr>
            <a:spLocks noGrp="1"/>
          </p:cNvSpPr>
          <p:nvPr>
            <p:ph type="sldNum" sz="quarter" idx="10"/>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Evaluation(cont’d)</a:t>
            </a:r>
            <a:endParaRPr lang="en-US" dirty="0"/>
          </a:p>
        </p:txBody>
      </p:sp>
      <p:sp>
        <p:nvSpPr>
          <p:cNvPr id="3" name="Content Placeholder 2"/>
          <p:cNvSpPr>
            <a:spLocks noGrp="1"/>
          </p:cNvSpPr>
          <p:nvPr>
            <p:ph sz="quarter" idx="1"/>
          </p:nvPr>
        </p:nvSpPr>
        <p:spPr/>
        <p:txBody>
          <a:bodyPr/>
          <a:lstStyle/>
          <a:p>
            <a:r>
              <a:rPr lang="en-US" dirty="0" smtClean="0"/>
              <a:t>To measure CACC and BVC, we apply a tool </a:t>
            </a:r>
            <a:r>
              <a:rPr lang="en-US" i="1" dirty="0" smtClean="0"/>
              <a:t>[</a:t>
            </a:r>
            <a:r>
              <a:rPr lang="en-US" i="1" dirty="0" err="1" smtClean="0"/>
              <a:t>Pandita</a:t>
            </a:r>
            <a:r>
              <a:rPr lang="en-US" i="1" dirty="0" smtClean="0"/>
              <a:t> et al. ICSM10] </a:t>
            </a:r>
            <a:r>
              <a:rPr lang="en-US" dirty="0" smtClean="0"/>
              <a:t>that transforms the problem of achieving CACC and BVC to the problem of achieving block coverage by introducing new blocks through code instrumentation.</a:t>
            </a:r>
          </a:p>
          <a:p>
            <a:r>
              <a:rPr lang="en-US" dirty="0" smtClean="0"/>
              <a:t>We use </a:t>
            </a:r>
            <a:r>
              <a:rPr lang="en-US" sz="2400" i="1" dirty="0" err="1" smtClean="0"/>
              <a:t>PexGoal.Reached</a:t>
            </a:r>
            <a:r>
              <a:rPr lang="en-US" sz="2400" i="1" dirty="0" smtClean="0"/>
              <a:t>() </a:t>
            </a:r>
            <a:r>
              <a:rPr lang="en-US" dirty="0" smtClean="0"/>
              <a:t>to identify whether each introduced block is covered. For example, the statement </a:t>
            </a:r>
            <a:r>
              <a:rPr lang="en-US" sz="2000" i="1" dirty="0" smtClean="0"/>
              <a:t>if (</a:t>
            </a:r>
            <a:r>
              <a:rPr lang="en-US" sz="2000" i="1" dirty="0" err="1" smtClean="0"/>
              <a:t>inputAge</a:t>
            </a:r>
            <a:r>
              <a:rPr lang="en-US" sz="2000" i="1" dirty="0" smtClean="0"/>
              <a:t> &gt; 25) {...} </a:t>
            </a:r>
            <a:r>
              <a:rPr lang="en-US" dirty="0" smtClean="0"/>
              <a:t>in Line 08 becomes</a:t>
            </a:r>
          </a:p>
          <a:p>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28</a:t>
            </a:fld>
            <a:endParaRPr lang="en-US"/>
          </a:p>
        </p:txBody>
      </p:sp>
      <p:pic>
        <p:nvPicPr>
          <p:cNvPr id="5" name="Picture 4" descr="Untitled.jpg"/>
          <p:cNvPicPr>
            <a:picLocks noChangeAspect="1"/>
          </p:cNvPicPr>
          <p:nvPr/>
        </p:nvPicPr>
        <p:blipFill>
          <a:blip r:embed="rId2" cstate="print"/>
          <a:stretch>
            <a:fillRect/>
          </a:stretch>
        </p:blipFill>
        <p:spPr>
          <a:xfrm>
            <a:off x="1295400" y="5105400"/>
            <a:ext cx="3733800" cy="13716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Evaluation(cont’d)</a:t>
            </a:r>
            <a:endParaRPr lang="en-US" dirty="0"/>
          </a:p>
        </p:txBody>
      </p:sp>
      <p:sp>
        <p:nvSpPr>
          <p:cNvPr id="3" name="Content Placeholder 2"/>
          <p:cNvSpPr>
            <a:spLocks noGrp="1"/>
          </p:cNvSpPr>
          <p:nvPr>
            <p:ph sz="quarter" idx="1"/>
          </p:nvPr>
        </p:nvSpPr>
        <p:spPr/>
        <p:txBody>
          <a:bodyPr/>
          <a:lstStyle/>
          <a:p>
            <a:r>
              <a:rPr lang="en-US" sz="2400" dirty="0" smtClean="0"/>
              <a:t>We use the value of </a:t>
            </a:r>
            <a:r>
              <a:rPr lang="en-US" sz="2400" dirty="0" smtClean="0">
                <a:solidFill>
                  <a:srgbClr val="C00000"/>
                </a:solidFill>
              </a:rPr>
              <a:t>(</a:t>
            </a:r>
            <a:r>
              <a:rPr lang="en-US" sz="2400" i="1" dirty="0" smtClean="0">
                <a:solidFill>
                  <a:srgbClr val="C00000"/>
                </a:solidFill>
              </a:rPr>
              <a:t>n2 - n1)/n </a:t>
            </a:r>
            <a:r>
              <a:rPr lang="en-US" sz="2400" dirty="0" smtClean="0"/>
              <a:t>to capture the increase gained by </a:t>
            </a:r>
            <a:r>
              <a:rPr lang="en-US" sz="2400" dirty="0" err="1" smtClean="0"/>
              <a:t>Pex</a:t>
            </a:r>
            <a:r>
              <a:rPr lang="en-US" sz="2400" dirty="0" smtClean="0"/>
              <a:t> assisted by our approach in achieving CACC and BVC</a:t>
            </a:r>
            <a:r>
              <a:rPr lang="en-US" sz="2400" dirty="0" smtClean="0"/>
              <a:t>.</a:t>
            </a:r>
          </a:p>
          <a:p>
            <a:pPr>
              <a:buNone/>
            </a:pPr>
            <a:endParaRPr lang="en-US" sz="2400" dirty="0" smtClean="0"/>
          </a:p>
          <a:p>
            <a:r>
              <a:rPr lang="en-US" sz="2400" dirty="0" smtClean="0"/>
              <a:t> </a:t>
            </a:r>
            <a:r>
              <a:rPr lang="en-US" sz="2400" i="1" dirty="0" smtClean="0">
                <a:solidFill>
                  <a:srgbClr val="C00000"/>
                </a:solidFill>
              </a:rPr>
              <a:t>n</a:t>
            </a:r>
            <a:r>
              <a:rPr lang="en-US" sz="2400" i="1" dirty="0" smtClean="0"/>
              <a:t> </a:t>
            </a:r>
            <a:r>
              <a:rPr lang="en-US" sz="2400" dirty="0" smtClean="0"/>
              <a:t> denotes the total number of </a:t>
            </a:r>
            <a:r>
              <a:rPr lang="en-US" sz="2000" i="1" dirty="0" err="1" smtClean="0"/>
              <a:t>PexGoal.Reached</a:t>
            </a:r>
            <a:r>
              <a:rPr lang="en-US" sz="2000" i="1" dirty="0" smtClean="0"/>
              <a:t>() </a:t>
            </a:r>
            <a:r>
              <a:rPr lang="en-US" sz="2400" dirty="0" smtClean="0"/>
              <a:t>statements introduced in each method</a:t>
            </a:r>
            <a:r>
              <a:rPr lang="en-US" sz="2400" dirty="0" smtClean="0"/>
              <a:t>.</a:t>
            </a:r>
            <a:endParaRPr lang="en-US" sz="2400" dirty="0" smtClean="0"/>
          </a:p>
          <a:p>
            <a:r>
              <a:rPr lang="en-US" sz="2400" i="1" dirty="0" smtClean="0">
                <a:solidFill>
                  <a:srgbClr val="C00000"/>
                </a:solidFill>
              </a:rPr>
              <a:t>n</a:t>
            </a:r>
            <a:r>
              <a:rPr lang="en-US" sz="2400" i="1" baseline="-25000" dirty="0" smtClean="0">
                <a:solidFill>
                  <a:srgbClr val="C00000"/>
                </a:solidFill>
              </a:rPr>
              <a:t>1</a:t>
            </a:r>
            <a:r>
              <a:rPr lang="en-US" sz="2400" i="1" dirty="0" smtClean="0"/>
              <a:t> </a:t>
            </a:r>
            <a:r>
              <a:rPr lang="en-US" sz="2400" dirty="0" smtClean="0"/>
              <a:t>denotes the number of covered</a:t>
            </a:r>
            <a:r>
              <a:rPr lang="en-US" sz="2400" i="1" dirty="0" smtClean="0"/>
              <a:t> </a:t>
            </a:r>
            <a:r>
              <a:rPr lang="en-US" sz="2400" i="1" dirty="0" err="1" smtClean="0"/>
              <a:t>PexGoal.Reached</a:t>
            </a:r>
            <a:r>
              <a:rPr lang="en-US" sz="2400" i="1" dirty="0" smtClean="0"/>
              <a:t>() </a:t>
            </a:r>
            <a:r>
              <a:rPr lang="en-US" sz="2400" dirty="0" smtClean="0"/>
              <a:t>statements  when running </a:t>
            </a:r>
            <a:r>
              <a:rPr lang="en-US" sz="2400" dirty="0" err="1" smtClean="0"/>
              <a:t>Pex</a:t>
            </a:r>
            <a:r>
              <a:rPr lang="en-US" sz="2400" dirty="0" smtClean="0"/>
              <a:t> (in addition to our program input generation tool) without applying our algorithm to generate new records. </a:t>
            </a:r>
          </a:p>
          <a:p>
            <a:r>
              <a:rPr lang="en-US" sz="2400" i="1" dirty="0" smtClean="0">
                <a:solidFill>
                  <a:srgbClr val="C00000"/>
                </a:solidFill>
              </a:rPr>
              <a:t>n</a:t>
            </a:r>
            <a:r>
              <a:rPr lang="en-US" sz="2400" i="1" baseline="-25000" dirty="0" smtClean="0">
                <a:solidFill>
                  <a:srgbClr val="C00000"/>
                </a:solidFill>
              </a:rPr>
              <a:t>2</a:t>
            </a:r>
            <a:r>
              <a:rPr lang="en-US" sz="2400" i="1" dirty="0" smtClean="0"/>
              <a:t> </a:t>
            </a:r>
            <a:r>
              <a:rPr lang="en-US" sz="2400" dirty="0" smtClean="0"/>
              <a:t> denotes the number of covered </a:t>
            </a:r>
            <a:r>
              <a:rPr lang="en-US" sz="2400" i="1" dirty="0" err="1" smtClean="0"/>
              <a:t>PexGoal.Reached</a:t>
            </a:r>
            <a:r>
              <a:rPr lang="en-US" sz="2400" i="1" dirty="0" smtClean="0"/>
              <a:t>() </a:t>
            </a:r>
            <a:r>
              <a:rPr lang="en-US" sz="2400" dirty="0" smtClean="0"/>
              <a:t>statements when running </a:t>
            </a:r>
            <a:r>
              <a:rPr lang="en-US" sz="2400" dirty="0" err="1" smtClean="0"/>
              <a:t>Pex</a:t>
            </a:r>
            <a:r>
              <a:rPr lang="en-US" sz="2400" dirty="0" smtClean="0"/>
              <a:t> with the assistance of our algorithm. </a:t>
            </a:r>
            <a:endParaRPr lang="en-US" sz="2400"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sz="quarter" idx="1"/>
          </p:nvPr>
        </p:nvSpPr>
        <p:spPr/>
        <p:txBody>
          <a:bodyPr/>
          <a:lstStyle/>
          <a:p>
            <a:r>
              <a:rPr lang="en-US" altLang="zh-CN" dirty="0" smtClean="0">
                <a:solidFill>
                  <a:srgbClr val="C00000"/>
                </a:solidFill>
              </a:rPr>
              <a:t>Introduction:</a:t>
            </a:r>
          </a:p>
          <a:p>
            <a:pPr>
              <a:buNone/>
            </a:pPr>
            <a:r>
              <a:rPr lang="en-US" altLang="zh-CN" dirty="0" smtClean="0">
                <a:solidFill>
                  <a:srgbClr val="C00000"/>
                </a:solidFill>
              </a:rPr>
              <a:t>    </a:t>
            </a:r>
            <a:r>
              <a:rPr lang="en-US" altLang="zh-CN" dirty="0" smtClean="0"/>
              <a:t>-- Dynamic Symbolic Execution(DSE)</a:t>
            </a:r>
          </a:p>
          <a:p>
            <a:pPr>
              <a:buNone/>
            </a:pPr>
            <a:r>
              <a:rPr lang="en-US" altLang="zh-CN" dirty="0" smtClean="0"/>
              <a:t>    -- </a:t>
            </a:r>
            <a:r>
              <a:rPr lang="en-US" dirty="0" smtClean="0"/>
              <a:t>Advanced structural coverage criteria(BVC and LC)</a:t>
            </a:r>
            <a:endParaRPr lang="en-US" altLang="zh-CN" dirty="0" smtClean="0"/>
          </a:p>
          <a:p>
            <a:r>
              <a:rPr lang="en-US" altLang="zh-CN" dirty="0" smtClean="0"/>
              <a:t>Approach</a:t>
            </a:r>
          </a:p>
          <a:p>
            <a:r>
              <a:rPr lang="en-US" altLang="zh-CN" dirty="0" smtClean="0"/>
              <a:t>Evaluation</a:t>
            </a:r>
          </a:p>
          <a:p>
            <a:r>
              <a:rPr lang="en-US" altLang="zh-CN" dirty="0" smtClean="0"/>
              <a:t>Related work</a:t>
            </a:r>
          </a:p>
          <a:p>
            <a:r>
              <a:rPr lang="en-US" altLang="zh-CN" dirty="0" smtClean="0"/>
              <a:t>Conclusion and future work</a:t>
            </a:r>
          </a:p>
          <a:p>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Evaluation(cont’d)</a:t>
            </a:r>
            <a:endParaRPr lang="en-US" dirty="0"/>
          </a:p>
        </p:txBody>
      </p:sp>
      <p:sp>
        <p:nvSpPr>
          <p:cNvPr id="3" name="Content Placeholder 2"/>
          <p:cNvSpPr>
            <a:spLocks noGrp="1"/>
          </p:cNvSpPr>
          <p:nvPr>
            <p:ph sz="quarter" idx="1"/>
          </p:nvPr>
        </p:nvSpPr>
        <p:spPr/>
        <p:txBody>
          <a:bodyPr/>
          <a:lstStyle/>
          <a:p>
            <a:r>
              <a:rPr lang="en-US" altLang="zh-CN" dirty="0" smtClean="0"/>
              <a:t>Evaluation r</a:t>
            </a:r>
            <a:r>
              <a:rPr lang="en-US" dirty="0" smtClean="0"/>
              <a:t>esults: our approach assists </a:t>
            </a:r>
            <a:r>
              <a:rPr lang="en-US" dirty="0" err="1" smtClean="0"/>
              <a:t>Pex</a:t>
            </a:r>
            <a:r>
              <a:rPr lang="en-US" dirty="0" smtClean="0"/>
              <a:t> to reach the full CACC and BVC coverage (a 21.21% increase on average for </a:t>
            </a:r>
            <a:r>
              <a:rPr lang="en-US" sz="2400" i="1" dirty="0" err="1" smtClean="0"/>
              <a:t>RiskIt</a:t>
            </a:r>
            <a:r>
              <a:rPr lang="en-US" dirty="0" smtClean="0"/>
              <a:t> and a 46.43% increase for </a:t>
            </a:r>
            <a:r>
              <a:rPr lang="en-US" sz="2400" i="1" dirty="0" err="1" smtClean="0"/>
              <a:t>UnixUsage</a:t>
            </a:r>
            <a:r>
              <a:rPr lang="en-US" dirty="0" smtClean="0"/>
              <a:t>).</a:t>
            </a:r>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30</a:t>
            </a:fld>
            <a:endParaRPr lang="en-US"/>
          </a:p>
        </p:txBody>
      </p:sp>
      <p:pic>
        <p:nvPicPr>
          <p:cNvPr id="5" name="Content Placeholder 3" descr="Untitled.jpg"/>
          <p:cNvPicPr>
            <a:picLocks noChangeAspect="1"/>
          </p:cNvPicPr>
          <p:nvPr/>
        </p:nvPicPr>
        <p:blipFill>
          <a:blip r:embed="rId2" cstate="print"/>
          <a:stretch>
            <a:fillRect/>
          </a:stretch>
        </p:blipFill>
        <p:spPr bwMode="auto">
          <a:xfrm>
            <a:off x="609599" y="2743200"/>
            <a:ext cx="8390965" cy="39624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Related work</a:t>
            </a:r>
            <a:endParaRPr lang="en-US" dirty="0"/>
          </a:p>
        </p:txBody>
      </p:sp>
      <p:sp>
        <p:nvSpPr>
          <p:cNvPr id="3" name="Content Placeholder 2"/>
          <p:cNvSpPr>
            <a:spLocks noGrp="1"/>
          </p:cNvSpPr>
          <p:nvPr>
            <p:ph sz="quarter" idx="1"/>
          </p:nvPr>
        </p:nvSpPr>
        <p:spPr/>
        <p:txBody>
          <a:bodyPr/>
          <a:lstStyle/>
          <a:p>
            <a:r>
              <a:rPr lang="en-US" dirty="0" smtClean="0"/>
              <a:t>Coverage criteria: </a:t>
            </a:r>
          </a:p>
          <a:p>
            <a:pPr>
              <a:buNone/>
            </a:pPr>
            <a:r>
              <a:rPr lang="en-US" dirty="0" smtClean="0"/>
              <a:t>    -- BVC and </a:t>
            </a:r>
            <a:r>
              <a:rPr lang="en-US" dirty="0" smtClean="0"/>
              <a:t>LC [</a:t>
            </a:r>
            <a:r>
              <a:rPr lang="en-US" sz="2400" i="1" dirty="0" err="1" smtClean="0"/>
              <a:t>Ammann</a:t>
            </a:r>
            <a:r>
              <a:rPr lang="en-US" sz="2400" i="1" dirty="0" smtClean="0"/>
              <a:t> </a:t>
            </a:r>
            <a:r>
              <a:rPr lang="en-US" sz="2400" i="1" dirty="0" smtClean="0"/>
              <a:t>et al. ISSRE 2003, </a:t>
            </a:r>
            <a:r>
              <a:rPr lang="en-US" sz="2400" i="1" dirty="0" err="1" smtClean="0"/>
              <a:t>Kosmatov</a:t>
            </a:r>
            <a:r>
              <a:rPr lang="en-US" sz="2400" i="1" dirty="0" smtClean="0"/>
              <a:t> et al. ISSRE 2004</a:t>
            </a:r>
            <a:r>
              <a:rPr lang="en-US" dirty="0" smtClean="0"/>
              <a:t>]</a:t>
            </a:r>
          </a:p>
          <a:p>
            <a:pPr>
              <a:buNone/>
            </a:pPr>
            <a:r>
              <a:rPr lang="en-US" dirty="0" smtClean="0"/>
              <a:t>    -- test generation to reach high BVC and LC [</a:t>
            </a:r>
            <a:r>
              <a:rPr lang="en-US" sz="2400" i="1" dirty="0" err="1" smtClean="0"/>
              <a:t>Pandita</a:t>
            </a:r>
            <a:r>
              <a:rPr lang="en-US" sz="2400" i="1" dirty="0" smtClean="0"/>
              <a:t> et al. ICSM 2010</a:t>
            </a:r>
            <a:r>
              <a:rPr lang="en-US" dirty="0" smtClean="0"/>
              <a:t>]</a:t>
            </a:r>
          </a:p>
          <a:p>
            <a:r>
              <a:rPr lang="en-US" dirty="0" smtClean="0"/>
              <a:t>DB application testing:</a:t>
            </a:r>
          </a:p>
          <a:p>
            <a:pPr>
              <a:buNone/>
            </a:pPr>
            <a:r>
              <a:rPr lang="en-US" dirty="0" smtClean="0"/>
              <a:t>    -- </a:t>
            </a:r>
            <a:r>
              <a:rPr lang="en-US" dirty="0" smtClean="0"/>
              <a:t>generating </a:t>
            </a:r>
            <a:r>
              <a:rPr lang="en-US" dirty="0" smtClean="0"/>
              <a:t>database states from scratch[</a:t>
            </a:r>
            <a:r>
              <a:rPr lang="en-US" sz="2400" i="1" dirty="0" err="1" smtClean="0"/>
              <a:t>Chays</a:t>
            </a:r>
            <a:r>
              <a:rPr lang="en-US" sz="2400" i="1" dirty="0" smtClean="0"/>
              <a:t> and </a:t>
            </a:r>
            <a:r>
              <a:rPr lang="en-US" sz="2400" i="1" dirty="0" err="1" smtClean="0"/>
              <a:t>Shahid</a:t>
            </a:r>
            <a:r>
              <a:rPr lang="en-US" sz="2400" i="1" dirty="0" smtClean="0"/>
              <a:t> </a:t>
            </a:r>
            <a:r>
              <a:rPr lang="en-US" sz="2400" i="1" dirty="0" err="1" smtClean="0"/>
              <a:t>DBTest</a:t>
            </a:r>
            <a:r>
              <a:rPr lang="en-US" sz="2400" i="1" dirty="0" smtClean="0"/>
              <a:t> 2008, </a:t>
            </a:r>
            <a:r>
              <a:rPr lang="en-US" sz="2400" i="1" dirty="0" err="1" smtClean="0"/>
              <a:t>Emmi</a:t>
            </a:r>
            <a:r>
              <a:rPr lang="en-US" sz="2400" i="1" dirty="0" smtClean="0"/>
              <a:t> et al. ISSTA 2007, </a:t>
            </a:r>
            <a:r>
              <a:rPr lang="en-US" sz="2400" i="1" dirty="0" err="1" smtClean="0"/>
              <a:t>Taneja</a:t>
            </a:r>
            <a:r>
              <a:rPr lang="en-US" sz="2400" i="1" dirty="0" smtClean="0"/>
              <a:t> et al. ASE 2010</a:t>
            </a:r>
            <a:r>
              <a:rPr lang="en-US" dirty="0" smtClean="0"/>
              <a:t>]</a:t>
            </a:r>
          </a:p>
          <a:p>
            <a:pPr>
              <a:buNone/>
            </a:pPr>
            <a:r>
              <a:rPr lang="en-US" dirty="0" smtClean="0"/>
              <a:t>    -- using existing database state[</a:t>
            </a:r>
            <a:r>
              <a:rPr lang="en-US" sz="2400" i="1" dirty="0" smtClean="0"/>
              <a:t>Li and </a:t>
            </a:r>
            <a:r>
              <a:rPr lang="en-US" sz="2400" i="1" dirty="0" err="1" smtClean="0"/>
              <a:t>Csallner</a:t>
            </a:r>
            <a:r>
              <a:rPr lang="en-US" sz="2400" i="1" dirty="0" smtClean="0"/>
              <a:t> </a:t>
            </a:r>
            <a:r>
              <a:rPr lang="en-US" sz="2400" i="1" dirty="0" err="1" smtClean="0"/>
              <a:t>DBTest</a:t>
            </a:r>
            <a:r>
              <a:rPr lang="en-US" sz="2400" i="1" dirty="0" smtClean="0"/>
              <a:t> 2010, Pan et al. UNC-</a:t>
            </a:r>
            <a:r>
              <a:rPr lang="en-US" sz="2400" i="1" dirty="0" err="1" smtClean="0"/>
              <a:t>Chalotte</a:t>
            </a:r>
            <a:r>
              <a:rPr lang="en-US" sz="2400" i="1" dirty="0" smtClean="0"/>
              <a:t>  TR-2011</a:t>
            </a:r>
            <a:r>
              <a:rPr lang="en-US" dirty="0" smtClean="0"/>
              <a:t>]</a:t>
            </a:r>
          </a:p>
          <a:p>
            <a:pPr>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Related work (cont’d)</a:t>
            </a:r>
            <a:endParaRPr lang="en-US" dirty="0"/>
          </a:p>
        </p:txBody>
      </p:sp>
      <p:sp>
        <p:nvSpPr>
          <p:cNvPr id="3" name="Content Placeholder 2"/>
          <p:cNvSpPr>
            <a:spLocks noGrp="1"/>
          </p:cNvSpPr>
          <p:nvPr>
            <p:ph sz="quarter" idx="1"/>
          </p:nvPr>
        </p:nvSpPr>
        <p:spPr>
          <a:xfrm>
            <a:off x="914400" y="1447800"/>
            <a:ext cx="7848600" cy="4876800"/>
          </a:xfrm>
        </p:spPr>
        <p:txBody>
          <a:bodyPr/>
          <a:lstStyle/>
          <a:p>
            <a:r>
              <a:rPr lang="en-US" dirty="0" err="1" smtClean="0"/>
              <a:t>SQLFpc</a:t>
            </a:r>
            <a:r>
              <a:rPr lang="en-US" dirty="0" smtClean="0"/>
              <a:t> (short for SQL Full Predicate Coverage)</a:t>
            </a:r>
          </a:p>
          <a:p>
            <a:pPr lvl="1"/>
            <a:r>
              <a:rPr lang="en-US" dirty="0" smtClean="0"/>
              <a:t> A coverage criterion focusing on an isolated SQL statement, based on the Modified Condition/Decision Coverage(MC/DC).</a:t>
            </a:r>
          </a:p>
          <a:p>
            <a:pPr lvl="1"/>
            <a:r>
              <a:rPr lang="en-US" dirty="0" smtClean="0"/>
              <a:t> Mutates a given SQL query statement into a set of queries that satisfy MC/DC </a:t>
            </a:r>
            <a:r>
              <a:rPr lang="en-US" dirty="0" smtClean="0">
                <a:solidFill>
                  <a:srgbClr val="C00000"/>
                </a:solidFill>
              </a:rPr>
              <a:t>with the aim of detecting faults in the SQL statement</a:t>
            </a:r>
            <a:r>
              <a:rPr lang="en-US" dirty="0" smtClean="0"/>
              <a:t>.</a:t>
            </a:r>
          </a:p>
          <a:p>
            <a:pPr lvl="1"/>
            <a:r>
              <a:rPr lang="en-US" sz="2400" dirty="0" smtClean="0"/>
              <a:t>[</a:t>
            </a:r>
            <a:r>
              <a:rPr lang="en-US" sz="2400" dirty="0" err="1" smtClean="0"/>
              <a:t>Tuya</a:t>
            </a:r>
            <a:r>
              <a:rPr lang="en-US" sz="2400" dirty="0" smtClean="0"/>
              <a:t> et al. 2010, </a:t>
            </a:r>
            <a:r>
              <a:rPr lang="en-US" sz="2400" i="1" dirty="0" smtClean="0"/>
              <a:t>Riva et al. AST 2010</a:t>
            </a:r>
            <a:r>
              <a:rPr lang="en-US" sz="2400" dirty="0" smtClean="0"/>
              <a:t>].</a:t>
            </a:r>
          </a:p>
          <a:p>
            <a:r>
              <a:rPr lang="en-US" dirty="0" smtClean="0"/>
              <a:t>Our work leaves the embedded SQL statement unchanged. Instead, we generate database states </a:t>
            </a:r>
            <a:r>
              <a:rPr lang="en-US" dirty="0" smtClean="0">
                <a:solidFill>
                  <a:srgbClr val="C00000"/>
                </a:solidFill>
              </a:rPr>
              <a:t>with the aim of detecting faults in source code</a:t>
            </a:r>
            <a:r>
              <a:rPr lang="en-US" dirty="0" smtClean="0"/>
              <a:t>. </a:t>
            </a:r>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Conclusion</a:t>
            </a:r>
            <a:endParaRPr lang="en-US" dirty="0"/>
          </a:p>
        </p:txBody>
      </p:sp>
      <p:sp>
        <p:nvSpPr>
          <p:cNvPr id="3" name="Content Placeholder 2"/>
          <p:cNvSpPr>
            <a:spLocks noGrp="1"/>
          </p:cNvSpPr>
          <p:nvPr>
            <p:ph sz="quarter" idx="1"/>
          </p:nvPr>
        </p:nvSpPr>
        <p:spPr/>
        <p:txBody>
          <a:bodyPr/>
          <a:lstStyle/>
          <a:p>
            <a:r>
              <a:rPr lang="en-US" dirty="0" smtClean="0"/>
              <a:t>We developed a general approach to generating test database states that can achieve BVC and CACC in database application testing. </a:t>
            </a:r>
          </a:p>
          <a:p>
            <a:r>
              <a:rPr lang="en-US" dirty="0" smtClean="0"/>
              <a:t> We expect that testers can detect more faults that occur in boundaries or involve complex logical expressions.</a:t>
            </a:r>
          </a:p>
          <a:p>
            <a:r>
              <a:rPr lang="en-US" dirty="0" smtClean="0"/>
              <a:t>We implemented our approach in </a:t>
            </a:r>
            <a:r>
              <a:rPr lang="en-US" dirty="0" err="1" smtClean="0"/>
              <a:t>Pex</a:t>
            </a:r>
            <a:r>
              <a:rPr lang="en-US" dirty="0" smtClean="0"/>
              <a:t>, a DSE tool for .NET. Our evaluation demonstrated the feasibility of our approach. </a:t>
            </a:r>
          </a:p>
        </p:txBody>
      </p:sp>
      <p:sp>
        <p:nvSpPr>
          <p:cNvPr id="4" name="Slide Number Placeholder 3"/>
          <p:cNvSpPr>
            <a:spLocks noGrp="1"/>
          </p:cNvSpPr>
          <p:nvPr>
            <p:ph type="sldNum" sz="quarter" idx="10"/>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Future work</a:t>
            </a:r>
            <a:endParaRPr lang="en-US" dirty="0"/>
          </a:p>
        </p:txBody>
      </p:sp>
      <p:sp>
        <p:nvSpPr>
          <p:cNvPr id="3" name="Content Placeholder 2"/>
          <p:cNvSpPr>
            <a:spLocks noGrp="1"/>
          </p:cNvSpPr>
          <p:nvPr>
            <p:ph sz="quarter" idx="1"/>
          </p:nvPr>
        </p:nvSpPr>
        <p:spPr/>
        <p:txBody>
          <a:bodyPr/>
          <a:lstStyle/>
          <a:p>
            <a:r>
              <a:rPr lang="en-US" dirty="0" smtClean="0"/>
              <a:t>We plan to investigate how to optimize the constraint collection and data instantiation. </a:t>
            </a:r>
          </a:p>
          <a:p>
            <a:pPr>
              <a:buNone/>
            </a:pPr>
            <a:endParaRPr lang="en-US" dirty="0" smtClean="0"/>
          </a:p>
          <a:p>
            <a:r>
              <a:rPr lang="en-US" dirty="0" smtClean="0"/>
              <a:t> We plan to study complex SQL queries (e.g., GROUPBY queries with aggregations) and extend our technique to multiple queries.</a:t>
            </a:r>
          </a:p>
          <a:p>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3733800"/>
            <a:ext cx="7772400" cy="1524000"/>
          </a:xfrm>
        </p:spPr>
        <p:txBody>
          <a:bodyPr/>
          <a:lstStyle/>
          <a:p>
            <a:pPr>
              <a:buNone/>
            </a:pPr>
            <a:r>
              <a:rPr lang="en-US" sz="2000" dirty="0" smtClean="0"/>
              <a:t>      Acknowledgment: This work was supported in part by U.S. National Science Foundation under CCF-0915059 for Kai Pan and </a:t>
            </a:r>
            <a:r>
              <a:rPr lang="en-US" sz="2000" dirty="0" err="1" smtClean="0"/>
              <a:t>Xintao</a:t>
            </a:r>
            <a:r>
              <a:rPr lang="en-US" sz="2000" dirty="0" smtClean="0"/>
              <a:t> Wu, and under CCF-0915400 for Tao </a:t>
            </a:r>
            <a:r>
              <a:rPr lang="en-US" sz="2000" dirty="0" err="1" smtClean="0"/>
              <a:t>Xie</a:t>
            </a:r>
            <a:r>
              <a:rPr lang="en-US" sz="2000" dirty="0" smtClean="0"/>
              <a:t>.</a:t>
            </a:r>
            <a:endParaRPr lang="en-US" sz="2000" dirty="0"/>
          </a:p>
        </p:txBody>
      </p:sp>
      <p:sp>
        <p:nvSpPr>
          <p:cNvPr id="4" name="Content Placeholder 2"/>
          <p:cNvSpPr txBox="1">
            <a:spLocks/>
          </p:cNvSpPr>
          <p:nvPr/>
        </p:nvSpPr>
        <p:spPr bwMode="auto">
          <a:xfrm>
            <a:off x="685800" y="1828800"/>
            <a:ext cx="7772400" cy="1524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1" fontAlgn="base" latinLnBrk="0" hangingPunct="1">
              <a:lnSpc>
                <a:spcPct val="100000"/>
              </a:lnSpc>
              <a:spcBef>
                <a:spcPts val="575"/>
              </a:spcBef>
              <a:spcAft>
                <a:spcPct val="0"/>
              </a:spcAft>
              <a:buClr>
                <a:schemeClr val="accent1"/>
              </a:buClr>
              <a:buSzPct val="85000"/>
              <a:tabLst/>
              <a:defRPr/>
            </a:pPr>
            <a:r>
              <a:rPr kumimoji="0" lang="en-US" sz="6600" b="0" i="0" u="none" strike="noStrike" kern="1200" cap="none" spc="0" normalizeH="0" baseline="0" noProof="0" dirty="0" smtClean="0">
                <a:ln>
                  <a:noFill/>
                </a:ln>
                <a:solidFill>
                  <a:srgbClr val="00B050"/>
                </a:solidFill>
                <a:effectLst/>
                <a:uLnTx/>
                <a:uFillTx/>
                <a:latin typeface="+mn-lt"/>
                <a:ea typeface="+mn-ea"/>
                <a:cs typeface="+mn-cs"/>
              </a:rPr>
              <a:t>Thank</a:t>
            </a:r>
            <a:r>
              <a:rPr kumimoji="0" lang="en-US" sz="6600" b="0" i="0" u="none" strike="noStrike" kern="1200" cap="none" spc="0" normalizeH="0" noProof="0" dirty="0" smtClean="0">
                <a:ln>
                  <a:noFill/>
                </a:ln>
                <a:solidFill>
                  <a:srgbClr val="00B050"/>
                </a:solidFill>
                <a:effectLst/>
                <a:uLnTx/>
                <a:uFillTx/>
                <a:latin typeface="+mn-lt"/>
                <a:ea typeface="+mn-ea"/>
                <a:cs typeface="+mn-cs"/>
              </a:rPr>
              <a:t> you! Questions?</a:t>
            </a:r>
            <a:endParaRPr kumimoji="0" lang="en-US" sz="6600" b="0" i="0" u="none" strike="noStrike" kern="1200" cap="none" spc="0" normalizeH="0" baseline="0" noProof="0" dirty="0">
              <a:ln>
                <a:noFill/>
              </a:ln>
              <a:solidFill>
                <a:srgbClr val="00B050"/>
              </a:solidFill>
              <a:effectLst/>
              <a:uLnTx/>
              <a:uFillTx/>
              <a:latin typeface="+mn-lt"/>
              <a:ea typeface="+mn-ea"/>
              <a:cs typeface="+mn-cs"/>
            </a:endParaRPr>
          </a:p>
        </p:txBody>
      </p:sp>
      <p:sp>
        <p:nvSpPr>
          <p:cNvPr id="5" name="Slide Number Placeholder 4"/>
          <p:cNvSpPr>
            <a:spLocks noGrp="1"/>
          </p:cNvSpPr>
          <p:nvPr>
            <p:ph type="sldNum" sz="quarter" idx="10"/>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smtClean="0">
                <a:solidFill>
                  <a:schemeClr val="tx1"/>
                </a:solidFill>
              </a:rPr>
              <a:t/>
            </a:r>
            <a:br>
              <a:rPr lang="en-US" altLang="zh-CN" sz="2800" dirty="0" smtClean="0">
                <a:solidFill>
                  <a:schemeClr val="tx1"/>
                </a:solidFill>
              </a:rPr>
            </a:br>
            <a:r>
              <a:rPr lang="en-US" altLang="zh-CN" sz="2800" dirty="0" smtClean="0">
                <a:solidFill>
                  <a:schemeClr val="tx1"/>
                </a:solidFill>
              </a:rPr>
              <a:t>Dynamic Symbolic Execution(DSE) -- Revisited</a:t>
            </a:r>
            <a:endParaRPr lang="zh-CN" altLang="en-US" sz="2800" dirty="0">
              <a:solidFill>
                <a:schemeClr val="tx1"/>
              </a:solidFill>
            </a:endParaRPr>
          </a:p>
        </p:txBody>
      </p:sp>
      <p:sp>
        <p:nvSpPr>
          <p:cNvPr id="3" name="Content Placeholder 2"/>
          <p:cNvSpPr>
            <a:spLocks noGrp="1"/>
          </p:cNvSpPr>
          <p:nvPr>
            <p:ph sz="quarter" idx="1"/>
          </p:nvPr>
        </p:nvSpPr>
        <p:spPr/>
        <p:txBody>
          <a:bodyPr/>
          <a:lstStyle/>
          <a:p>
            <a:r>
              <a:rPr lang="en-US" sz="2400" dirty="0" smtClean="0"/>
              <a:t>DSE: An effective automatic test-input generation approach that combines concrete execution with symbolic execution</a:t>
            </a:r>
          </a:p>
          <a:p>
            <a:r>
              <a:rPr lang="en-US" sz="2400" dirty="0" smtClean="0"/>
              <a:t>D</a:t>
            </a:r>
            <a:r>
              <a:rPr lang="en-US" altLang="zh-CN" sz="2400" dirty="0" smtClean="0"/>
              <a:t>etails:</a:t>
            </a:r>
          </a:p>
          <a:p>
            <a:pPr>
              <a:buNone/>
            </a:pPr>
            <a:r>
              <a:rPr lang="en-US" sz="2400" dirty="0" smtClean="0"/>
              <a:t>    -- Starts with default or arbitrary inputs and executes the program concretely</a:t>
            </a:r>
          </a:p>
          <a:p>
            <a:pPr>
              <a:buNone/>
            </a:pPr>
            <a:r>
              <a:rPr lang="en-US" sz="2400" dirty="0" smtClean="0"/>
              <a:t>    -- Performs symbolic execution to collect symbolic constraints on the inputs simultaneously</a:t>
            </a:r>
          </a:p>
          <a:p>
            <a:pPr>
              <a:buNone/>
            </a:pPr>
            <a:r>
              <a:rPr lang="en-US" sz="2400" dirty="0" smtClean="0"/>
              <a:t>    -- Flips a branch condition and conjuncts it with constraints from the prefix of the executed path </a:t>
            </a:r>
          </a:p>
          <a:p>
            <a:pPr>
              <a:buNone/>
            </a:pPr>
            <a:r>
              <a:rPr lang="en-US" sz="2400" dirty="0" smtClean="0"/>
              <a:t>    -- Sends the </a:t>
            </a:r>
            <a:r>
              <a:rPr lang="en-US" sz="2400" dirty="0" err="1" smtClean="0"/>
              <a:t>conjuncted</a:t>
            </a:r>
            <a:r>
              <a:rPr lang="en-US" sz="2400" dirty="0" smtClean="0"/>
              <a:t> conditions to a constraint solver to generate new inputs  for the uncovered paths</a:t>
            </a:r>
          </a:p>
          <a:p>
            <a:pPr>
              <a:buNone/>
            </a:pPr>
            <a:endParaRPr lang="en-US" sz="2400" dirty="0" smtClean="0"/>
          </a:p>
          <a:p>
            <a:endParaRPr lang="en-US" dirty="0" smtClean="0"/>
          </a:p>
        </p:txBody>
      </p:sp>
      <p:sp>
        <p:nvSpPr>
          <p:cNvPr id="4" name="Slide Number Placeholder 3"/>
          <p:cNvSpPr>
            <a:spLocks noGrp="1"/>
          </p:cNvSpPr>
          <p:nvPr>
            <p:ph type="sldNum" sz="quarter" idx="10"/>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smtClean="0">
                <a:solidFill>
                  <a:schemeClr val="tx1"/>
                </a:solidFill>
              </a:rPr>
              <a:t/>
            </a:r>
            <a:br>
              <a:rPr lang="en-US" altLang="zh-CN" sz="2800" dirty="0" smtClean="0">
                <a:solidFill>
                  <a:schemeClr val="tx1"/>
                </a:solidFill>
              </a:rPr>
            </a:br>
            <a:r>
              <a:rPr lang="en-US" altLang="zh-CN" sz="2800" dirty="0" smtClean="0">
                <a:solidFill>
                  <a:schemeClr val="tx1"/>
                </a:solidFill>
              </a:rPr>
              <a:t>DSE in Testing Database Applications -- Revisited</a:t>
            </a:r>
            <a:endParaRPr lang="en-US" sz="2800" dirty="0"/>
          </a:p>
        </p:txBody>
      </p:sp>
      <p:sp>
        <p:nvSpPr>
          <p:cNvPr id="3" name="Content Placeholder 2"/>
          <p:cNvSpPr>
            <a:spLocks noGrp="1"/>
          </p:cNvSpPr>
          <p:nvPr>
            <p:ph sz="quarter" idx="1"/>
          </p:nvPr>
        </p:nvSpPr>
        <p:spPr/>
        <p:txBody>
          <a:bodyPr/>
          <a:lstStyle/>
          <a:p>
            <a:r>
              <a:rPr lang="en-US" dirty="0" smtClean="0"/>
              <a:t>When DSE is applied on database applications, the symbolic execution collects constraints over both the program inputs and the symbolic database, by symbolically tracking the concrete SQL queries executed along the execution path</a:t>
            </a:r>
          </a:p>
          <a:p>
            <a:r>
              <a:rPr lang="en-US" dirty="0" smtClean="0"/>
              <a:t>Generates </a:t>
            </a:r>
            <a:r>
              <a:rPr lang="en-US" i="1" dirty="0" smtClean="0"/>
              <a:t>both</a:t>
            </a:r>
            <a:r>
              <a:rPr lang="en-US" dirty="0" smtClean="0"/>
              <a:t> program input values and corresponding</a:t>
            </a:r>
          </a:p>
          <a:p>
            <a:pPr>
              <a:buNone/>
            </a:pPr>
            <a:r>
              <a:rPr lang="en-US" dirty="0" smtClean="0"/>
              <a:t>    database records via a constraint solver</a:t>
            </a:r>
          </a:p>
          <a:p>
            <a:pPr>
              <a:buNone/>
            </a:pPr>
            <a:r>
              <a:rPr lang="en-US" dirty="0" smtClean="0"/>
              <a:t> </a:t>
            </a:r>
            <a:r>
              <a:rPr lang="en-US" sz="2000" dirty="0" smtClean="0"/>
              <a:t>Related work: </a:t>
            </a:r>
            <a:endParaRPr lang="en-US" dirty="0" smtClean="0"/>
          </a:p>
          <a:p>
            <a:pPr>
              <a:buNone/>
            </a:pPr>
            <a:r>
              <a:rPr lang="en-US" sz="1800" dirty="0" smtClean="0"/>
              <a:t>  </a:t>
            </a:r>
            <a:r>
              <a:rPr lang="en-US" sz="1800" dirty="0" err="1" smtClean="0"/>
              <a:t>M.Emmi</a:t>
            </a:r>
            <a:r>
              <a:rPr lang="en-US" sz="1800" dirty="0" smtClean="0"/>
              <a:t>, </a:t>
            </a:r>
            <a:r>
              <a:rPr lang="en-US" sz="1800" dirty="0" err="1" smtClean="0"/>
              <a:t>R.Majumdar</a:t>
            </a:r>
            <a:r>
              <a:rPr lang="en-US" sz="1800" dirty="0" smtClean="0"/>
              <a:t>, and </a:t>
            </a:r>
            <a:r>
              <a:rPr lang="en-US" sz="1800" dirty="0" err="1" smtClean="0"/>
              <a:t>K.Sen</a:t>
            </a:r>
            <a:r>
              <a:rPr lang="en-US" sz="1800" dirty="0" smtClean="0"/>
              <a:t>. Dynamic test input generation for database applications. In </a:t>
            </a:r>
            <a:r>
              <a:rPr lang="en-US" sz="1800" i="1" dirty="0" smtClean="0"/>
              <a:t>ISSTA, 2007.</a:t>
            </a:r>
          </a:p>
          <a:p>
            <a:pPr>
              <a:buNone/>
            </a:pPr>
            <a:r>
              <a:rPr lang="en-US" sz="1200" i="1" dirty="0" smtClean="0"/>
              <a:t>   </a:t>
            </a:r>
            <a:r>
              <a:rPr lang="en-US" sz="1800" dirty="0" smtClean="0"/>
              <a:t>K. </a:t>
            </a:r>
            <a:r>
              <a:rPr lang="en-US" sz="1800" dirty="0" err="1" smtClean="0"/>
              <a:t>Taneja</a:t>
            </a:r>
            <a:r>
              <a:rPr lang="en-US" sz="1800" dirty="0" smtClean="0"/>
              <a:t>, Y. Zhang, and T. </a:t>
            </a:r>
            <a:r>
              <a:rPr lang="en-US" sz="1800" dirty="0" err="1" smtClean="0"/>
              <a:t>Xie</a:t>
            </a:r>
            <a:r>
              <a:rPr lang="en-US" sz="1800" dirty="0" smtClean="0"/>
              <a:t>. MODA: Automated Test Generation for Database Applications via Mock Objects. In </a:t>
            </a:r>
            <a:r>
              <a:rPr lang="en-US" sz="1800" i="1" dirty="0" smtClean="0"/>
              <a:t>ASE 2010</a:t>
            </a:r>
            <a:endParaRPr lang="en-US" sz="1800" dirty="0" smtClean="0"/>
          </a:p>
        </p:txBody>
      </p:sp>
      <p:sp>
        <p:nvSpPr>
          <p:cNvPr id="4" name="Slide Number Placeholder 3"/>
          <p:cNvSpPr>
            <a:spLocks noGrp="1"/>
          </p:cNvSpPr>
          <p:nvPr>
            <p:ph type="sldNum" sz="quarter" idx="10"/>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Boundary Value Coverage</a:t>
            </a:r>
            <a:endParaRPr lang="en-US" dirty="0">
              <a:solidFill>
                <a:schemeClr val="tx1"/>
              </a:solidFill>
            </a:endParaRPr>
          </a:p>
        </p:txBody>
      </p:sp>
      <p:sp>
        <p:nvSpPr>
          <p:cNvPr id="3" name="Content Placeholder 2"/>
          <p:cNvSpPr>
            <a:spLocks noGrp="1"/>
          </p:cNvSpPr>
          <p:nvPr>
            <p:ph sz="quarter" idx="1"/>
          </p:nvPr>
        </p:nvSpPr>
        <p:spPr/>
        <p:txBody>
          <a:bodyPr/>
          <a:lstStyle/>
          <a:p>
            <a:r>
              <a:rPr lang="en-US" i="1" dirty="0" smtClean="0"/>
              <a:t>Boundary Value Coverage(BVC</a:t>
            </a:r>
            <a:r>
              <a:rPr lang="en-US" dirty="0" smtClean="0"/>
              <a:t>): requires to execute programs using values from both the input range and boundary conditions. This is because program errors tend to occur at extreme or boundary points.</a:t>
            </a:r>
          </a:p>
          <a:p>
            <a:r>
              <a:rPr lang="en-US" dirty="0" smtClean="0"/>
              <a:t>Example: for integers A and B in one expression, we have:</a:t>
            </a:r>
          </a:p>
          <a:p>
            <a:endParaRPr lang="en-US" dirty="0" smtClean="0"/>
          </a:p>
          <a:p>
            <a:pPr>
              <a:buNone/>
            </a:pPr>
            <a:r>
              <a:rPr lang="en-US" sz="2400" dirty="0" smtClean="0"/>
              <a:t>  </a:t>
            </a:r>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6</a:t>
            </a:fld>
            <a:endParaRPr lang="en-US"/>
          </a:p>
        </p:txBody>
      </p:sp>
      <p:pic>
        <p:nvPicPr>
          <p:cNvPr id="5" name="Picture 4" descr="Untitled.jpg"/>
          <p:cNvPicPr>
            <a:picLocks noChangeAspect="1"/>
          </p:cNvPicPr>
          <p:nvPr/>
        </p:nvPicPr>
        <p:blipFill>
          <a:blip r:embed="rId2" cstate="print"/>
          <a:stretch>
            <a:fillRect/>
          </a:stretch>
        </p:blipFill>
        <p:spPr>
          <a:xfrm>
            <a:off x="1295400" y="4114800"/>
            <a:ext cx="5562600" cy="2133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 Logical Coverage</a:t>
            </a:r>
            <a:endParaRPr lang="en-US" dirty="0"/>
          </a:p>
        </p:txBody>
      </p:sp>
      <p:sp>
        <p:nvSpPr>
          <p:cNvPr id="3" name="Content Placeholder 2"/>
          <p:cNvSpPr>
            <a:spLocks noGrp="1"/>
          </p:cNvSpPr>
          <p:nvPr>
            <p:ph sz="quarter" idx="1"/>
          </p:nvPr>
        </p:nvSpPr>
        <p:spPr/>
        <p:txBody>
          <a:bodyPr/>
          <a:lstStyle/>
          <a:p>
            <a:r>
              <a:rPr lang="en-US" i="1" dirty="0" smtClean="0"/>
              <a:t>Logical Coverage (LC):</a:t>
            </a:r>
            <a:r>
              <a:rPr lang="en-US" dirty="0" smtClean="0"/>
              <a:t>  involves instantiating clauses in a logical expression  (predicate) with concrete truth values.</a:t>
            </a:r>
          </a:p>
          <a:p>
            <a:pPr lvl="1"/>
            <a:r>
              <a:rPr lang="en-US" dirty="0" smtClean="0"/>
              <a:t>Predicate/Clause/Combinatorial/Active Clause coverage </a:t>
            </a:r>
          </a:p>
          <a:p>
            <a:r>
              <a:rPr lang="en-US" i="1" dirty="0" smtClean="0"/>
              <a:t>Correlated Active Clause Coverage (CACC)</a:t>
            </a:r>
            <a:r>
              <a:rPr lang="en-US" dirty="0" smtClean="0"/>
              <a:t>, value of a logical expression is directly dependent on the value of the clause that we want to test</a:t>
            </a:r>
          </a:p>
          <a:p>
            <a:r>
              <a:rPr lang="en-US" altLang="zh-CN" dirty="0" smtClean="0"/>
              <a:t>Formally, f</a:t>
            </a:r>
            <a:r>
              <a:rPr lang="en-US" dirty="0" smtClean="0"/>
              <a:t>or each predicate </a:t>
            </a:r>
            <a:r>
              <a:rPr lang="en-US" i="1" dirty="0" smtClean="0"/>
              <a:t>p </a:t>
            </a:r>
            <a:r>
              <a:rPr lang="en-US" dirty="0" smtClean="0"/>
              <a:t>and each major clause </a:t>
            </a:r>
            <a:r>
              <a:rPr lang="en-US" i="1" dirty="0" err="1" smtClean="0"/>
              <a:t>c</a:t>
            </a:r>
            <a:r>
              <a:rPr lang="en-US" i="1" baseline="-25000" dirty="0" err="1" smtClean="0"/>
              <a:t>i</a:t>
            </a:r>
            <a:r>
              <a:rPr lang="en-US" i="1" baseline="-25000" dirty="0" smtClean="0"/>
              <a:t> </a:t>
            </a:r>
            <a:r>
              <a:rPr lang="en-US" i="1" dirty="0" smtClean="0"/>
              <a:t>∈ p, </a:t>
            </a:r>
            <a:r>
              <a:rPr lang="en-US" dirty="0" smtClean="0"/>
              <a:t>choose minor clauses </a:t>
            </a:r>
            <a:r>
              <a:rPr lang="en-US" i="1" dirty="0" err="1" smtClean="0"/>
              <a:t>c</a:t>
            </a:r>
            <a:r>
              <a:rPr lang="en-US" i="1" baseline="-25000" dirty="0" err="1" smtClean="0"/>
              <a:t>j</a:t>
            </a:r>
            <a:r>
              <a:rPr lang="en-US" i="1" dirty="0" smtClean="0"/>
              <a:t> , j≠ </a:t>
            </a:r>
            <a:r>
              <a:rPr lang="en-US" i="1" dirty="0" err="1" smtClean="0"/>
              <a:t>i</a:t>
            </a:r>
            <a:r>
              <a:rPr lang="en-US" i="1" dirty="0" smtClean="0"/>
              <a:t> </a:t>
            </a:r>
            <a:r>
              <a:rPr lang="en-US" dirty="0" smtClean="0"/>
              <a:t>so that </a:t>
            </a:r>
            <a:r>
              <a:rPr lang="en-US" i="1" dirty="0" err="1" smtClean="0"/>
              <a:t>c</a:t>
            </a:r>
            <a:r>
              <a:rPr lang="en-US" i="1" baseline="-25000" dirty="0" err="1" smtClean="0"/>
              <a:t>i</a:t>
            </a:r>
            <a:r>
              <a:rPr lang="en-US" i="1" dirty="0" smtClean="0"/>
              <a:t> </a:t>
            </a:r>
            <a:r>
              <a:rPr lang="en-US" dirty="0" smtClean="0"/>
              <a:t>determines</a:t>
            </a:r>
            <a:r>
              <a:rPr lang="en-US" i="1" dirty="0" smtClean="0"/>
              <a:t> p.</a:t>
            </a:r>
            <a:r>
              <a:rPr lang="en-US" dirty="0" smtClean="0"/>
              <a:t>(required that </a:t>
            </a:r>
            <a:r>
              <a:rPr lang="en-US" i="1" dirty="0" smtClean="0"/>
              <a:t>p(</a:t>
            </a:r>
            <a:r>
              <a:rPr lang="en-US" i="1" dirty="0" err="1" smtClean="0"/>
              <a:t>c</a:t>
            </a:r>
            <a:r>
              <a:rPr lang="en-US" i="1" baseline="-25000" dirty="0" err="1" smtClean="0"/>
              <a:t>i</a:t>
            </a:r>
            <a:r>
              <a:rPr lang="en-US" i="1" dirty="0" smtClean="0"/>
              <a:t> = true) ≠ p(</a:t>
            </a:r>
            <a:r>
              <a:rPr lang="en-US" i="1" dirty="0" err="1" smtClean="0"/>
              <a:t>c</a:t>
            </a:r>
            <a:r>
              <a:rPr lang="en-US" i="1" baseline="-25000" dirty="0" err="1" smtClean="0"/>
              <a:t>i</a:t>
            </a:r>
            <a:r>
              <a:rPr lang="en-US" i="1" dirty="0" smtClean="0"/>
              <a:t> = false).</a:t>
            </a:r>
            <a:r>
              <a:rPr lang="en-US" dirty="0" smtClean="0"/>
              <a:t>)</a:t>
            </a:r>
          </a:p>
          <a:p>
            <a:endParaRPr lang="en-US" dirty="0" smtClean="0"/>
          </a:p>
          <a:p>
            <a:pPr>
              <a:buNone/>
            </a:pPr>
            <a:r>
              <a:rPr lang="en-US" sz="2400" dirty="0" smtClean="0"/>
              <a:t>     </a:t>
            </a:r>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600" dirty="0" smtClean="0"/>
              <a:t>Enforcing CACC and BVC</a:t>
            </a:r>
            <a:endParaRPr lang="en-US" sz="3600" dirty="0"/>
          </a:p>
        </p:txBody>
      </p:sp>
      <p:sp>
        <p:nvSpPr>
          <p:cNvPr id="3" name="Content Placeholder 2"/>
          <p:cNvSpPr>
            <a:spLocks noGrp="1"/>
          </p:cNvSpPr>
          <p:nvPr>
            <p:ph sz="quarter" idx="1"/>
          </p:nvPr>
        </p:nvSpPr>
        <p:spPr/>
        <p:txBody>
          <a:bodyPr/>
          <a:lstStyle/>
          <a:p>
            <a:r>
              <a:rPr lang="en-US" dirty="0" smtClean="0"/>
              <a:t>Example: in the example code (Line 20), for the predicate </a:t>
            </a:r>
            <a:r>
              <a:rPr lang="en-US" i="1" dirty="0" smtClean="0"/>
              <a:t>pc4 = (bal&gt;=250000||employed &amp;&amp; married</a:t>
            </a:r>
            <a:r>
              <a:rPr lang="en-US" dirty="0" smtClean="0"/>
              <a:t>) with the target evaluation result as </a:t>
            </a:r>
            <a:r>
              <a:rPr lang="en-US" i="1" dirty="0" smtClean="0"/>
              <a:t>true</a:t>
            </a:r>
          </a:p>
          <a:p>
            <a:r>
              <a:rPr lang="en-US" sz="2400" dirty="0" smtClean="0"/>
              <a:t>We choose rows 1 and 4 from the table to enforce CACC</a:t>
            </a:r>
            <a:r>
              <a:rPr lang="en-US" dirty="0" smtClean="0"/>
              <a:t>  </a:t>
            </a:r>
            <a:endParaRPr lang="en-US" i="1" dirty="0" smtClean="0"/>
          </a:p>
        </p:txBody>
      </p:sp>
      <p:pic>
        <p:nvPicPr>
          <p:cNvPr id="4" name="Picture 3" descr="Untitled.jpg"/>
          <p:cNvPicPr>
            <a:picLocks noChangeAspect="1"/>
          </p:cNvPicPr>
          <p:nvPr/>
        </p:nvPicPr>
        <p:blipFill>
          <a:blip r:embed="rId2" cstate="print"/>
          <a:stretch>
            <a:fillRect/>
          </a:stretch>
        </p:blipFill>
        <p:spPr>
          <a:xfrm>
            <a:off x="1295400" y="3352800"/>
            <a:ext cx="5446234" cy="1524000"/>
          </a:xfrm>
          <a:prstGeom prst="rect">
            <a:avLst/>
          </a:prstGeom>
        </p:spPr>
      </p:pic>
      <p:sp>
        <p:nvSpPr>
          <p:cNvPr id="5" name="Slide Number Placeholder 4"/>
          <p:cNvSpPr>
            <a:spLocks noGrp="1"/>
          </p:cNvSpPr>
          <p:nvPr>
            <p:ph type="sldNum" sz="quarter" idx="10"/>
          </p:nvPr>
        </p:nvSpPr>
        <p:spPr/>
        <p:txBody>
          <a:bodyPr/>
          <a:lstStyle/>
          <a:p>
            <a:fld id="{B6F15528-21DE-4FAA-801E-634DDDAF4B2B}" type="slidenum">
              <a:rPr lang="en-US" smtClean="0"/>
              <a:pPr/>
              <a:t>8</a:t>
            </a:fld>
            <a:endParaRPr lang="en-US"/>
          </a:p>
        </p:txBody>
      </p:sp>
      <p:sp>
        <p:nvSpPr>
          <p:cNvPr id="6" name="Rectangle 5"/>
          <p:cNvSpPr/>
          <p:nvPr/>
        </p:nvSpPr>
        <p:spPr>
          <a:xfrm>
            <a:off x="2743200" y="3657600"/>
            <a:ext cx="3962400" cy="228600"/>
          </a:xfrm>
          <a:prstGeom prst="rect">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2743200" y="4343400"/>
            <a:ext cx="3962400" cy="228600"/>
          </a:xfrm>
          <a:prstGeom prst="rect">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600" dirty="0" smtClean="0"/>
              <a:t>Enforcing CACC and BVC(cont’d)</a:t>
            </a:r>
            <a:endParaRPr lang="en-US" sz="3600" dirty="0"/>
          </a:p>
        </p:txBody>
      </p:sp>
      <p:sp>
        <p:nvSpPr>
          <p:cNvPr id="3" name="Content Placeholder 2"/>
          <p:cNvSpPr>
            <a:spLocks noGrp="1"/>
          </p:cNvSpPr>
          <p:nvPr>
            <p:ph sz="quarter" idx="1"/>
          </p:nvPr>
        </p:nvSpPr>
        <p:spPr/>
        <p:txBody>
          <a:bodyPr/>
          <a:lstStyle/>
          <a:p>
            <a:r>
              <a:rPr lang="en-US" sz="2400" dirty="0" smtClean="0"/>
              <a:t>To enforce BVC on the clause </a:t>
            </a:r>
            <a:r>
              <a:rPr lang="en-US" sz="2400" i="1" dirty="0" smtClean="0"/>
              <a:t>“(bal&gt;=250000)”</a:t>
            </a:r>
            <a:r>
              <a:rPr lang="en-US" sz="2400" dirty="0" smtClean="0"/>
              <a:t>, we get {bal=250000, bal&gt;250000, bal=maximum}</a:t>
            </a:r>
          </a:p>
          <a:p>
            <a:r>
              <a:rPr lang="en-US" sz="2400" dirty="0" smtClean="0"/>
              <a:t>For the entire predicate, we get the following six instantiations:</a:t>
            </a:r>
          </a:p>
          <a:p>
            <a:pPr>
              <a:buNone/>
            </a:pPr>
            <a:r>
              <a:rPr lang="en-US" sz="2400" dirty="0" smtClean="0"/>
              <a:t>    {bal=250000, employed=true, married=false},</a:t>
            </a:r>
          </a:p>
          <a:p>
            <a:pPr>
              <a:buNone/>
            </a:pPr>
            <a:r>
              <a:rPr lang="en-US" sz="2400" dirty="0" smtClean="0"/>
              <a:t>	{bal&gt;250000, employed=true, married=false},</a:t>
            </a:r>
          </a:p>
          <a:p>
            <a:pPr>
              <a:buNone/>
            </a:pPr>
            <a:r>
              <a:rPr lang="en-US" sz="2400" dirty="0" smtClean="0"/>
              <a:t>	{bal=maximum, employed=true, married=false},</a:t>
            </a:r>
          </a:p>
          <a:p>
            <a:pPr>
              <a:buNone/>
            </a:pPr>
            <a:r>
              <a:rPr lang="en-US" sz="2400" dirty="0" smtClean="0"/>
              <a:t>	{bal=250000-1, employed=true, married=true},</a:t>
            </a:r>
          </a:p>
          <a:p>
            <a:pPr>
              <a:buNone/>
            </a:pPr>
            <a:r>
              <a:rPr lang="en-US" sz="2400" dirty="0" smtClean="0"/>
              <a:t>	{bal&lt;250000-1, employed=true, married=true},</a:t>
            </a:r>
          </a:p>
          <a:p>
            <a:pPr>
              <a:buNone/>
            </a:pPr>
            <a:r>
              <a:rPr lang="en-US" sz="2400" dirty="0" smtClean="0"/>
              <a:t>	{bal=minimum, employed=true, married=true}.</a:t>
            </a:r>
          </a:p>
          <a:p>
            <a:endParaRPr lang="en-US" sz="2400" i="1" dirty="0" smtClean="0"/>
          </a:p>
        </p:txBody>
      </p:sp>
      <p:sp>
        <p:nvSpPr>
          <p:cNvPr id="5" name="Slide Number Placeholder 4"/>
          <p:cNvSpPr>
            <a:spLocks noGrp="1"/>
          </p:cNvSpPr>
          <p:nvPr>
            <p:ph type="sldNum" sz="quarter" idx="10"/>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Oral</Template>
  <TotalTime>5811</TotalTime>
  <Words>2060</Words>
  <Application>Microsoft Office PowerPoint</Application>
  <PresentationFormat>On-screen Show (4:3)</PresentationFormat>
  <Paragraphs>224</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Equity</vt:lpstr>
      <vt:lpstr>Database State Generation  via  Dynamic Symbolic Execution for Coverage Criteria</vt:lpstr>
      <vt:lpstr>Slide 2</vt:lpstr>
      <vt:lpstr>Outline</vt:lpstr>
      <vt:lpstr> Dynamic Symbolic Execution(DSE) -- Revisited</vt:lpstr>
      <vt:lpstr> DSE in Testing Database Applications -- Revisited</vt:lpstr>
      <vt:lpstr>Boundary Value Coverage</vt:lpstr>
      <vt:lpstr> Logical Coverage</vt:lpstr>
      <vt:lpstr>Enforcing CACC and BVC</vt:lpstr>
      <vt:lpstr>Enforcing CACC and BVC(cont’d)</vt:lpstr>
      <vt:lpstr>Enforcing CACC and BVC(cont’d)</vt:lpstr>
      <vt:lpstr>Our work</vt:lpstr>
      <vt:lpstr>Pex APIs</vt:lpstr>
      <vt:lpstr> Illustrative example</vt:lpstr>
      <vt:lpstr>Illustrative example(cont’d)</vt:lpstr>
      <vt:lpstr>Illustrative example(cont’d)</vt:lpstr>
      <vt:lpstr>Illustrative example(cont’d)</vt:lpstr>
      <vt:lpstr>Illustrative example(cont’d)</vt:lpstr>
      <vt:lpstr>Embedded query(in a DPNF form):</vt:lpstr>
      <vt:lpstr>Deriving Constraints from Embedded Query</vt:lpstr>
      <vt:lpstr>Deriving Constraints from Embedded Query(cont’d)</vt:lpstr>
      <vt:lpstr>Deriving Constraints from Embedded Query(cont’d)</vt:lpstr>
      <vt:lpstr>Deriving Constraints from Embedded Query(cont’d)</vt:lpstr>
      <vt:lpstr>Deriving Constraints from Embedded Query(cont’d)</vt:lpstr>
      <vt:lpstr>Deriving Constraints related with Query Result Set</vt:lpstr>
      <vt:lpstr>Deriving Constraints related with Query Result Set(cont’d)</vt:lpstr>
      <vt:lpstr>Combining Constraints</vt:lpstr>
      <vt:lpstr>Evaluation</vt:lpstr>
      <vt:lpstr>Evaluation(cont’d)</vt:lpstr>
      <vt:lpstr>Evaluation(cont’d)</vt:lpstr>
      <vt:lpstr>Evaluation(cont’d)</vt:lpstr>
      <vt:lpstr>Related work</vt:lpstr>
      <vt:lpstr>Related work (cont’d)</vt:lpstr>
      <vt:lpstr>Conclusion</vt:lpstr>
      <vt:lpstr>Future work</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xwu</cp:lastModifiedBy>
  <cp:revision>316</cp:revision>
  <dcterms:created xsi:type="dcterms:W3CDTF">2006-08-16T00:00:00Z</dcterms:created>
  <dcterms:modified xsi:type="dcterms:W3CDTF">2011-06-13T11:49:06Z</dcterms:modified>
</cp:coreProperties>
</file>