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notesSlides/notesSlide11.xml" ContentType="application/vnd.openxmlformats-officedocument.presentationml.notesSlide+xml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36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notesSlides/notesSlide32.xml" ContentType="application/vnd.openxmlformats-officedocument.presentationml.notesSlide+xml"/>
  <Override PartName="/ppt/notesSlides/notesSlide16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notesSlides/notesSlide15.xml" ContentType="application/vnd.openxmlformats-officedocument.presentationml.notesSlide+xml"/>
  <Override PartName="/ppt/notesSlides/notesSlide4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notesSlides/notesSlide23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37.xml" ContentType="application/vnd.openxmlformats-officedocument.presentationml.slide+xml"/>
  <Override PartName="/ppt/slides/slide10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notesSlides/notesSlide18.xml" ContentType="application/vnd.openxmlformats-officedocument.presentationml.notesSlide+xml"/>
  <Default Extension="png" ContentType="image/png"/>
  <Override PartName="/ppt/slides/slide27.xml" ContentType="application/vnd.openxmlformats-officedocument.presentationml.slide+xml"/>
  <Override PartName="/docProps/core.xml" ContentType="application/vnd.openxmlformats-package.core-properties+xml"/>
  <Override PartName="/ppt/slides/slide31.xml" ContentType="application/vnd.openxmlformats-officedocument.presentationml.slide+xml"/>
  <Default Extension="bin" ContentType="application/vnd.openxmlformats-officedocument.presentationml.printerSettings"/>
  <Override PartName="/ppt/notesSlides/notesSlide10.xml" ContentType="application/vnd.openxmlformats-officedocument.presentationml.notesSlide+xml"/>
  <Override PartName="/ppt/notesSlides/notesSlide24.xml" ContentType="application/vnd.openxmlformats-officedocument.presentationml.notesSlide+xml"/>
  <Override PartName="/ppt/slides/slide12.xml" ContentType="application/vnd.openxmlformats-officedocument.presentationml.slide+xml"/>
  <Override PartName="/ppt/slides/slide19.xml" ContentType="application/vnd.openxmlformats-officedocument.presentationml.slide+xml"/>
  <Override PartName="/ppt/slides/slide41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8.xml" ContentType="application/vnd.openxmlformats-officedocument.presentationml.notesSlide+xml"/>
  <Override PartName="/ppt/theme/theme2.xml" ContentType="application/vnd.openxmlformats-officedocument.theme+xml"/>
  <Override PartName="/ppt/notesSlides/notesSlide27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35.xml" ContentType="application/vnd.openxmlformats-officedocument.presentationml.slide+xml"/>
  <Override PartName="/ppt/notesSlides/notesSlide34.xml" ContentType="application/vnd.openxmlformats-officedocument.presentationml.notesSlide+xml"/>
  <Override PartName="/ppt/notesSlides/notesSlide21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29.xml" ContentType="application/vnd.openxmlformats-officedocument.presentationml.notesSlide+xml"/>
  <Default Extension="xml" ContentType="application/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4.xml" ContentType="application/vnd.openxmlformats-officedocument.presentationml.slide+xml"/>
  <Override PartName="/ppt/slides/slide40.xml" ContentType="application/vnd.openxmlformats-officedocument.presentationml.slide+xml"/>
  <Override PartName="/ppt/slides/slide34.xml" ContentType="application/vnd.openxmlformats-officedocument.presentationml.slide+xml"/>
  <Override PartName="/ppt/notesSlides/notesSlide26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jpeg" ContentType="image/jpeg"/>
  <Override PartName="/ppt/notesSlides/notesSlide33.xml" ContentType="application/vnd.openxmlformats-officedocument.presentationml.notes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39.xml" ContentType="application/vnd.openxmlformats-officedocument.presentationml.slide+xml"/>
  <Override PartName="/ppt/slides/slide32.xml" ContentType="application/vnd.openxmlformats-officedocument.presentationml.slide+xml"/>
  <Override PartName="/ppt/notesSlides/notesSlide30.xml" ContentType="application/vnd.openxmlformats-officedocument.presentationml.notes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38.xml" ContentType="application/vnd.openxmlformats-officedocument.presentationml.slide+xml"/>
  <Default Extension="pdf" ContentType="application/pdf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710" r:id="rId1"/>
  </p:sldMasterIdLst>
  <p:notesMasterIdLst>
    <p:notesMasterId r:id="rId43"/>
  </p:notesMasterIdLst>
  <p:handoutMasterIdLst>
    <p:handoutMasterId r:id="rId44"/>
  </p:handoutMasterIdLst>
  <p:sldIdLst>
    <p:sldId id="307" r:id="rId2"/>
    <p:sldId id="313" r:id="rId3"/>
    <p:sldId id="277" r:id="rId4"/>
    <p:sldId id="308" r:id="rId5"/>
    <p:sldId id="262" r:id="rId6"/>
    <p:sldId id="310" r:id="rId7"/>
    <p:sldId id="295" r:id="rId8"/>
    <p:sldId id="267" r:id="rId9"/>
    <p:sldId id="312" r:id="rId10"/>
    <p:sldId id="279" r:id="rId11"/>
    <p:sldId id="268" r:id="rId12"/>
    <p:sldId id="283" r:id="rId13"/>
    <p:sldId id="311" r:id="rId14"/>
    <p:sldId id="305" r:id="rId15"/>
    <p:sldId id="286" r:id="rId16"/>
    <p:sldId id="285" r:id="rId17"/>
    <p:sldId id="287" r:id="rId18"/>
    <p:sldId id="291" r:id="rId19"/>
    <p:sldId id="304" r:id="rId20"/>
    <p:sldId id="270" r:id="rId21"/>
    <p:sldId id="300" r:id="rId22"/>
    <p:sldId id="297" r:id="rId23"/>
    <p:sldId id="298" r:id="rId24"/>
    <p:sldId id="275" r:id="rId25"/>
    <p:sldId id="292" r:id="rId26"/>
    <p:sldId id="276" r:id="rId27"/>
    <p:sldId id="290" r:id="rId28"/>
    <p:sldId id="274" r:id="rId29"/>
    <p:sldId id="271" r:id="rId30"/>
    <p:sldId id="273" r:id="rId31"/>
    <p:sldId id="293" r:id="rId32"/>
    <p:sldId id="296" r:id="rId33"/>
    <p:sldId id="301" r:id="rId34"/>
    <p:sldId id="303" r:id="rId35"/>
    <p:sldId id="281" r:id="rId36"/>
    <p:sldId id="282" r:id="rId37"/>
    <p:sldId id="269" r:id="rId38"/>
    <p:sldId id="284" r:id="rId39"/>
    <p:sldId id="302" r:id="rId40"/>
    <p:sldId id="263" r:id="rId41"/>
    <p:sldId id="309" r:id="rId4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969696"/>
  </p:clrMru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584" autoAdjust="0"/>
    <p:restoredTop sz="78671" autoAdjust="0"/>
  </p:normalViewPr>
  <p:slideViewPr>
    <p:cSldViewPr snapToGrid="0" snapToObjects="1">
      <p:cViewPr>
        <p:scale>
          <a:sx n="100" d="100"/>
          <a:sy n="100" d="100"/>
        </p:scale>
        <p:origin x="-1328" y="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9" Type="http://schemas.openxmlformats.org/officeDocument/2006/relationships/slide" Target="slides/slide38.xml"/><Relationship Id="rId7" Type="http://schemas.openxmlformats.org/officeDocument/2006/relationships/slide" Target="slides/slide6.xml"/><Relationship Id="rId43" Type="http://schemas.openxmlformats.org/officeDocument/2006/relationships/notesMaster" Target="notesMasters/notesMaster1.xml"/><Relationship Id="rId25" Type="http://schemas.openxmlformats.org/officeDocument/2006/relationships/slide" Target="slides/slide24.xml"/><Relationship Id="rId10" Type="http://schemas.openxmlformats.org/officeDocument/2006/relationships/slide" Target="slides/slide9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45" Type="http://schemas.openxmlformats.org/officeDocument/2006/relationships/printerSettings" Target="printerSettings/printerSettings1.bin"/><Relationship Id="rId42" Type="http://schemas.openxmlformats.org/officeDocument/2006/relationships/slide" Target="slides/slide41.xml"/><Relationship Id="rId6" Type="http://schemas.openxmlformats.org/officeDocument/2006/relationships/slide" Target="slides/slide5.xml"/><Relationship Id="rId49" Type="http://schemas.openxmlformats.org/officeDocument/2006/relationships/tableStyles" Target="tableStyles.xml"/><Relationship Id="rId44" Type="http://schemas.openxmlformats.org/officeDocument/2006/relationships/handoutMaster" Target="handoutMasters/handoutMaster1.xml"/><Relationship Id="rId19" Type="http://schemas.openxmlformats.org/officeDocument/2006/relationships/slide" Target="slides/slide18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2" Type="http://schemas.openxmlformats.org/officeDocument/2006/relationships/slide" Target="slides/slide1.xml"/><Relationship Id="rId46" Type="http://schemas.openxmlformats.org/officeDocument/2006/relationships/presProps" Target="presProps.xml"/><Relationship Id="rId35" Type="http://schemas.openxmlformats.org/officeDocument/2006/relationships/slide" Target="slides/slide34.xml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40" Type="http://schemas.openxmlformats.org/officeDocument/2006/relationships/slide" Target="slides/slide39.xml"/><Relationship Id="rId36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12" Type="http://schemas.openxmlformats.org/officeDocument/2006/relationships/slide" Target="slides/slide11.xml"/><Relationship Id="rId3" Type="http://schemas.openxmlformats.org/officeDocument/2006/relationships/slide" Target="slides/slide2.xml"/><Relationship Id="rId23" Type="http://schemas.openxmlformats.org/officeDocument/2006/relationships/slide" Target="slides/slide22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29" Type="http://schemas.openxmlformats.org/officeDocument/2006/relationships/slide" Target="slides/slide28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41" Type="http://schemas.openxmlformats.org/officeDocument/2006/relationships/slide" Target="slides/slide4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2" Type="http://schemas.openxmlformats.org/officeDocument/2006/relationships/slide" Target="slides/slide21.xml"/><Relationship Id="rId21" Type="http://schemas.openxmlformats.org/officeDocument/2006/relationships/slide" Target="slides/slide2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6924BD-FFB8-6E49-857C-BBCA87979C52}" type="datetimeFigureOut">
              <a:rPr lang="en-US" smtClean="0"/>
              <a:pPr/>
              <a:t>6/10/11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BDCBF3-9FB0-C24E-AF6E-DCE62526E6D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F82092-1797-B04F-981A-A7160571CD8C}" type="datetimeFigureOut">
              <a:rPr lang="en-US" smtClean="0"/>
              <a:pPr/>
              <a:t>6/9/11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A5BFC7-1BDF-C848-8330-EE42DE3E3C6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Hi I’m Kristi Morton, a graduate student at the UW.  I worked with </a:t>
            </a:r>
            <a:r>
              <a:rPr lang="en-US" baseline="0" dirty="0" err="1" smtClean="0"/>
              <a:t>Nico</a:t>
            </a:r>
            <a:r>
              <a:rPr lang="en-US" baseline="0" dirty="0" smtClean="0"/>
              <a:t> Bruno this past summer at Microsoft Research on a tool that helps isolate bugs in </a:t>
            </a:r>
            <a:r>
              <a:rPr lang="en-US" baseline="0" dirty="0" err="1" smtClean="0"/>
              <a:t>DBMSes</a:t>
            </a:r>
            <a:r>
              <a:rPr lang="en-US" baseline="0" dirty="0" smtClean="0"/>
              <a:t> called </a:t>
            </a:r>
            <a:r>
              <a:rPr lang="en-US" baseline="0" dirty="0" err="1" smtClean="0"/>
              <a:t>FlexMin</a:t>
            </a:r>
            <a:r>
              <a:rPr lang="en-US" baseline="0" dirty="0" smtClean="0"/>
              <a:t>.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5BFC7-1BDF-C848-8330-EE42DE3E3C6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Level</a:t>
            </a:r>
            <a:r>
              <a:rPr lang="en-US" baseline="0" dirty="0" smtClean="0"/>
              <a:t> 0 returns the root L1 since the empty string does not fail</a:t>
            </a:r>
          </a:p>
          <a:p>
            <a:r>
              <a:rPr lang="en-US" baseline="0" dirty="0" smtClean="0"/>
              <a:t>Level 1 cannot discard any of the three elements.</a:t>
            </a:r>
          </a:p>
          <a:p>
            <a:r>
              <a:rPr lang="en-US" baseline="0" dirty="0" smtClean="0"/>
              <a:t>Level 2 fails to remove any parenthesis since two simultaneous non-consecutive removals are required to eliminate a pair of </a:t>
            </a:r>
            <a:r>
              <a:rPr lang="en-US" baseline="0" dirty="0" err="1" smtClean="0"/>
              <a:t>parens</a:t>
            </a:r>
            <a:r>
              <a:rPr lang="en-US" baseline="0" dirty="0" smtClean="0"/>
              <a:t>.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5BFC7-1BDF-C848-8330-EE42DE3E3C62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5BFC7-1BDF-C848-8330-EE42DE3E3C62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Because it takes the parse</a:t>
            </a:r>
            <a:r>
              <a:rPr lang="en-US" baseline="0" dirty="0" smtClean="0"/>
              <a:t> tree </a:t>
            </a:r>
            <a:r>
              <a:rPr lang="en-US" dirty="0" smtClean="0"/>
              <a:t>structure into</a:t>
            </a:r>
            <a:r>
              <a:rPr lang="en-US" baseline="0" dirty="0" smtClean="0"/>
              <a:t> account through the</a:t>
            </a:r>
            <a:r>
              <a:rPr lang="en-US" dirty="0" smtClean="0"/>
              <a:t> grammar rules when performing simplifications we get the following insight.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5BFC7-1BDF-C848-8330-EE42DE3E3C62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Because it takes the parse</a:t>
            </a:r>
            <a:r>
              <a:rPr lang="en-US" baseline="0" dirty="0" smtClean="0"/>
              <a:t> tree </a:t>
            </a:r>
            <a:r>
              <a:rPr lang="en-US" dirty="0" smtClean="0"/>
              <a:t>structure into</a:t>
            </a:r>
            <a:r>
              <a:rPr lang="en-US" baseline="0" dirty="0" smtClean="0"/>
              <a:t> account through the</a:t>
            </a:r>
            <a:r>
              <a:rPr lang="en-US" dirty="0" smtClean="0"/>
              <a:t> grammar rules when performing simplifications we get the following insight.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5BFC7-1BDF-C848-8330-EE42DE3E3C62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introduce </a:t>
            </a:r>
            <a:r>
              <a:rPr lang="en-US" dirty="0" err="1" smtClean="0"/>
              <a:t>FlexMin</a:t>
            </a:r>
            <a:r>
              <a:rPr lang="en-US" dirty="0" smtClean="0"/>
              <a:t>, our framework that unifies the two key insights I just presented from prior work. 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err="1" smtClean="0"/>
              <a:t>FlexMin</a:t>
            </a:r>
            <a:r>
              <a:rPr lang="en-US" dirty="0" smtClean="0"/>
              <a:t> </a:t>
            </a:r>
            <a:r>
              <a:rPr lang="en-US" baseline="0" dirty="0" smtClean="0"/>
              <a:t>isolates bugs by minimizing the query expression (using a combination of SIMP and DD) and data (using DD).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improve upon </a:t>
            </a:r>
            <a:r>
              <a:rPr lang="en-US" baseline="0" dirty="0" err="1" smtClean="0"/>
              <a:t>SIMP’s</a:t>
            </a:r>
            <a:r>
              <a:rPr lang="en-US" baseline="0" dirty="0" smtClean="0"/>
              <a:t> enumeration strategy that avoids dead ends</a:t>
            </a:r>
          </a:p>
          <a:p>
            <a:endParaRPr lang="en-US" baseline="0" dirty="0" smtClean="0"/>
          </a:p>
          <a:p>
            <a:r>
              <a:rPr lang="en-US" baseline="0" dirty="0" smtClean="0"/>
              <a:t>Since the interplay between data and the expression is complex, we’ve developed a novel hinting language so the user can optionally help guide the minimization strategy.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5BFC7-1BDF-C848-8330-EE42DE3E3C62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Alpha, beta, and gamma contain zero or more terminal or non-terminal nodes that do not produce 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5BFC7-1BDF-C848-8330-EE42DE3E3C62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FlexMin</a:t>
            </a:r>
            <a:r>
              <a:rPr lang="en-US" baseline="0" dirty="0" smtClean="0"/>
              <a:t> takes a round-robin approach and applies only a few of the simplifications to each of the nodes at a time.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Avoids </a:t>
            </a:r>
            <a:r>
              <a:rPr lang="en-US" baseline="0" dirty="0" smtClean="0"/>
              <a:t>getting stuck on local minima.  For example if we have 2 select statements in our initial repro. </a:t>
            </a:r>
            <a:r>
              <a:rPr lang="en-US" baseline="0" dirty="0" smtClean="0"/>
              <a:t>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</a:t>
            </a:r>
            <a:r>
              <a:rPr lang="en-US" baseline="0" dirty="0" smtClean="0"/>
              <a:t>first SELECT is more complex than the 2</a:t>
            </a:r>
            <a:r>
              <a:rPr lang="en-US" baseline="30000" dirty="0" smtClean="0"/>
              <a:t>nd</a:t>
            </a:r>
            <a:r>
              <a:rPr lang="en-US" baseline="0" dirty="0" smtClean="0"/>
              <a:t> (which is the one containing bug). </a:t>
            </a:r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SIMP </a:t>
            </a:r>
            <a:r>
              <a:rPr lang="en-US" baseline="0" dirty="0" smtClean="0"/>
              <a:t>would try all changes starting from root node of first SELECT before going to the next one. </a:t>
            </a:r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Hence </a:t>
            </a:r>
            <a:r>
              <a:rPr lang="en-US" baseline="0" dirty="0" smtClean="0"/>
              <a:t>it may get stuck applying unnecessary transformations from a root node that will lead to a local </a:t>
            </a:r>
            <a:r>
              <a:rPr lang="en-US" baseline="0" dirty="0" smtClean="0"/>
              <a:t>minimum.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5BFC7-1BDF-C848-8330-EE42DE3E3C62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User may have </a:t>
            </a:r>
            <a:r>
              <a:rPr lang="en-US" baseline="0" dirty="0" smtClean="0"/>
              <a:t>information that can guide minimization strategy --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5BFC7-1BDF-C848-8330-EE42DE3E3C62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hints are shown in red</a:t>
            </a:r>
          </a:p>
          <a:p>
            <a:r>
              <a:rPr lang="en-US" dirty="0" smtClean="0"/>
              <a:t>With the first expression, it will attempt to minimize the input</a:t>
            </a:r>
            <a:r>
              <a:rPr lang="en-US" baseline="0" dirty="0" smtClean="0"/>
              <a:t> data table </a:t>
            </a:r>
            <a:r>
              <a:rPr lang="en-US" baseline="0" dirty="0" err="1" smtClean="0"/>
              <a:t>foo</a:t>
            </a:r>
            <a:r>
              <a:rPr lang="en-US" baseline="0" dirty="0" smtClean="0"/>
              <a:t> before </a:t>
            </a:r>
            <a:r>
              <a:rPr lang="en-US" baseline="0" dirty="0" err="1" smtClean="0"/>
              <a:t>minmizing</a:t>
            </a:r>
            <a:r>
              <a:rPr lang="en-US" baseline="0" dirty="0" smtClean="0"/>
              <a:t> the query </a:t>
            </a:r>
            <a:r>
              <a:rPr lang="en-US" baseline="0" dirty="0" smtClean="0"/>
              <a:t>expression</a:t>
            </a:r>
          </a:p>
          <a:p>
            <a:endParaRPr lang="en-US" baseline="0" dirty="0" smtClean="0"/>
          </a:p>
          <a:p>
            <a:r>
              <a:rPr lang="en-US" baseline="0" dirty="0" smtClean="0"/>
              <a:t>Perhaps the user wants to express a more complex interleaving, that is minimize part of the expression then the data then minimize the rest of the expression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5BFC7-1BDF-C848-8330-EE42DE3E3C62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Turkish I problem : Turkish language has 4 forms of I: dotted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dotless</a:t>
            </a:r>
            <a:r>
              <a:rPr lang="en-US" baseline="0" dirty="0" smtClean="0"/>
              <a:t> capital and lower-case I.  This has caused trouble with character sets.</a:t>
            </a:r>
            <a:endParaRPr lang="en-US" dirty="0" smtClean="0"/>
          </a:p>
          <a:p>
            <a:r>
              <a:rPr lang="en-US" dirty="0" smtClean="0"/>
              <a:t>Minimizing </a:t>
            </a:r>
            <a:r>
              <a:rPr lang="en-US" dirty="0" smtClean="0"/>
              <a:t>data tables can affect the time and outcome of query minimization, depending on</a:t>
            </a:r>
            <a:r>
              <a:rPr lang="en-US" baseline="0" dirty="0" smtClean="0"/>
              <a:t> how they are ordered relative to each other.  </a:t>
            </a:r>
            <a:r>
              <a:rPr lang="en-US" dirty="0" smtClean="0"/>
              <a:t>Data minimization</a:t>
            </a:r>
            <a:r>
              <a:rPr lang="en-US" baseline="0" dirty="0" smtClean="0"/>
              <a:t> relies on hinting language which allows the user to c</a:t>
            </a:r>
            <a:r>
              <a:rPr lang="en-US" dirty="0" smtClean="0"/>
              <a:t>onvey domain specific information through the hinting language.</a:t>
            </a:r>
          </a:p>
          <a:p>
            <a:endParaRPr lang="en-US" dirty="0" smtClean="0"/>
          </a:p>
          <a:p>
            <a:r>
              <a:rPr lang="en-US" dirty="0" smtClean="0"/>
              <a:t>With the first expression, it will attempt to minimize the input</a:t>
            </a:r>
            <a:r>
              <a:rPr lang="en-US" baseline="0" dirty="0" smtClean="0"/>
              <a:t> data table </a:t>
            </a:r>
            <a:r>
              <a:rPr lang="en-US" baseline="0" dirty="0" err="1" smtClean="0"/>
              <a:t>foo</a:t>
            </a:r>
            <a:r>
              <a:rPr lang="en-US" baseline="0" dirty="0" smtClean="0"/>
              <a:t> before </a:t>
            </a:r>
            <a:r>
              <a:rPr lang="en-US" baseline="0" dirty="0" err="1" smtClean="0"/>
              <a:t>minmizing</a:t>
            </a:r>
            <a:r>
              <a:rPr lang="en-US" baseline="0" dirty="0" smtClean="0"/>
              <a:t> the query expression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5BFC7-1BDF-C848-8330-EE42DE3E3C62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en-US" sz="2400" dirty="0" smtClean="0"/>
              <a:t>Like any complex piece</a:t>
            </a:r>
            <a:r>
              <a:rPr lang="en-US" sz="2400" baseline="0" dirty="0" smtClean="0"/>
              <a:t> of </a:t>
            </a:r>
            <a:r>
              <a:rPr lang="en-US" sz="2400" baseline="0" dirty="0" err="1" smtClean="0"/>
              <a:t>sw</a:t>
            </a:r>
            <a:r>
              <a:rPr lang="en-US" sz="2400" baseline="0" dirty="0" smtClean="0"/>
              <a:t>, </a:t>
            </a:r>
            <a:r>
              <a:rPr lang="en-US" sz="2400" baseline="0" dirty="0" err="1" smtClean="0"/>
              <a:t>DBMSs</a:t>
            </a:r>
            <a:r>
              <a:rPr lang="en-US" sz="2400" baseline="0" dirty="0" smtClean="0"/>
              <a:t> have bugs.  </a:t>
            </a:r>
          </a:p>
          <a:p>
            <a:pPr lvl="1"/>
            <a:r>
              <a:rPr lang="en-US" sz="2400" baseline="0" dirty="0" smtClean="0"/>
              <a:t>Consider a typical testing/debugging scenario:</a:t>
            </a:r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1. Developer </a:t>
            </a:r>
            <a:r>
              <a:rPr lang="en-US" sz="2400" dirty="0" smtClean="0"/>
              <a:t>runs a series of tests </a:t>
            </a:r>
            <a:r>
              <a:rPr lang="en-US" sz="2400" dirty="0" smtClean="0"/>
              <a:t>that uncovers the </a:t>
            </a:r>
            <a:r>
              <a:rPr lang="en-US" sz="2400" dirty="0" smtClean="0"/>
              <a:t>presence</a:t>
            </a:r>
            <a:r>
              <a:rPr lang="en-US" sz="2400" baseline="0" dirty="0" smtClean="0"/>
              <a:t> of</a:t>
            </a:r>
            <a:r>
              <a:rPr lang="en-US" sz="2400" baseline="0" dirty="0" smtClean="0"/>
              <a:t> a bug in the DBMS that is triggered </a:t>
            </a:r>
            <a:r>
              <a:rPr lang="en-US" sz="2400" baseline="0" smtClean="0"/>
              <a:t>by her query </a:t>
            </a:r>
            <a:r>
              <a:rPr lang="en-US" sz="2400" baseline="0" dirty="0" smtClean="0"/>
              <a:t>and dataset</a:t>
            </a:r>
          </a:p>
          <a:p>
            <a:pPr lvl="1"/>
            <a:r>
              <a:rPr lang="en-US" sz="2400" baseline="0" dirty="0" smtClean="0"/>
              <a:t>2</a:t>
            </a:r>
            <a:r>
              <a:rPr lang="en-US" sz="2400" baseline="0" dirty="0" smtClean="0"/>
              <a:t>.</a:t>
            </a:r>
            <a:r>
              <a:rPr lang="en-US" sz="2400" baseline="0" dirty="0" smtClean="0"/>
              <a:t> She then creates a repro which consists of the query and dataset that </a:t>
            </a:r>
            <a:r>
              <a:rPr lang="en-US" sz="2400" b="1" baseline="0" dirty="0" smtClean="0"/>
              <a:t>reproduces </a:t>
            </a:r>
            <a:r>
              <a:rPr lang="en-US" sz="2400" baseline="0" dirty="0" smtClean="0"/>
              <a:t>the bug</a:t>
            </a:r>
          </a:p>
          <a:p>
            <a:pPr lvl="1"/>
            <a:r>
              <a:rPr lang="en-US" sz="2400" baseline="0" dirty="0" smtClean="0"/>
              <a:t>3. Since queries can be complex,</a:t>
            </a:r>
            <a:r>
              <a:rPr lang="en-US" sz="2400" baseline="0" dirty="0" smtClean="0"/>
              <a:t> a minimized repro </a:t>
            </a:r>
            <a:r>
              <a:rPr lang="en-US" sz="2400" baseline="0" dirty="0" smtClean="0"/>
              <a:t>is desirable because it helps the developer narrow down the root cause of the bug. </a:t>
            </a:r>
            <a:r>
              <a:rPr lang="en-US" sz="2400" baseline="0" dirty="0" smtClean="0"/>
              <a:t> </a:t>
            </a:r>
            <a:endParaRPr lang="en-US" sz="2400" dirty="0" smtClean="0"/>
          </a:p>
          <a:p>
            <a:pPr lvl="1"/>
            <a:r>
              <a:rPr lang="en-US" sz="2400" dirty="0" smtClean="0"/>
              <a:t>4. With this </a:t>
            </a:r>
            <a:r>
              <a:rPr lang="en-US" sz="2400" b="1" dirty="0" smtClean="0">
                <a:solidFill>
                  <a:srgbClr val="660066"/>
                </a:solidFill>
              </a:rPr>
              <a:t>minimized repro we can isolate</a:t>
            </a:r>
            <a:r>
              <a:rPr lang="en-US" sz="2400" b="1" baseline="0" dirty="0" smtClean="0">
                <a:solidFill>
                  <a:srgbClr val="660066"/>
                </a:solidFill>
              </a:rPr>
              <a:t> the root cause of the bug in the </a:t>
            </a:r>
            <a:r>
              <a:rPr lang="en-US" sz="2400" b="1" baseline="0" dirty="0" smtClean="0">
                <a:solidFill>
                  <a:srgbClr val="660066"/>
                </a:solidFill>
              </a:rPr>
              <a:t>DBMS</a:t>
            </a:r>
          </a:p>
          <a:p>
            <a:pPr lvl="1"/>
            <a:endParaRPr lang="en-US" sz="2400" b="1" baseline="0" dirty="0" smtClean="0">
              <a:solidFill>
                <a:srgbClr val="660066"/>
              </a:solidFill>
            </a:endParaRPr>
          </a:p>
          <a:p>
            <a:pPr lvl="1"/>
            <a:r>
              <a:rPr lang="en-US" sz="2400" b="1" baseline="0" dirty="0" smtClean="0">
                <a:solidFill>
                  <a:srgbClr val="660066"/>
                </a:solidFill>
              </a:rPr>
              <a:t>The focus of this work is on minimizing </a:t>
            </a:r>
            <a:r>
              <a:rPr lang="en-US" sz="2400" b="1" baseline="0" dirty="0" err="1" smtClean="0">
                <a:solidFill>
                  <a:srgbClr val="660066"/>
                </a:solidFill>
              </a:rPr>
              <a:t>repros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5BFC7-1BDF-C848-8330-EE42DE3E3C6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All run on a single machine</a:t>
            </a:r>
            <a:r>
              <a:rPr lang="en-US" baseline="0" dirty="0" smtClean="0"/>
              <a:t> configured with 2 2.4GHz quad-core Intel Xeon processors and 11 GB RAM.  </a:t>
            </a:r>
          </a:p>
          <a:p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Reduction factor: how much the original input repro was reduced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5BFC7-1BDF-C848-8330-EE42DE3E3C62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r>
              <a:rPr lang="en-US" dirty="0" smtClean="0"/>
              <a:t>Reduction</a:t>
            </a:r>
            <a:r>
              <a:rPr lang="en-US" baseline="0" dirty="0" smtClean="0"/>
              <a:t> factors for </a:t>
            </a:r>
            <a:r>
              <a:rPr lang="en-US" baseline="0" dirty="0" smtClean="0"/>
              <a:t>these first three experiments (relatively simple repro expressions to begin with,</a:t>
            </a:r>
            <a:r>
              <a:rPr lang="en-US" baseline="0" dirty="0" smtClean="0"/>
              <a:t> ~10  </a:t>
            </a:r>
            <a:r>
              <a:rPr lang="en-US" baseline="0" dirty="0" smtClean="0"/>
              <a:t>lines ) are about the same for </a:t>
            </a:r>
            <a:r>
              <a:rPr lang="en-US" baseline="0" dirty="0" err="1" smtClean="0"/>
              <a:t>FlexMin</a:t>
            </a:r>
            <a:r>
              <a:rPr lang="en-US" baseline="0" dirty="0" smtClean="0"/>
              <a:t> and SIMP (and worse for HDD and DD</a:t>
            </a:r>
            <a:r>
              <a:rPr lang="en-US" baseline="0" dirty="0" smtClean="0"/>
              <a:t>).  </a:t>
            </a:r>
            <a:r>
              <a:rPr lang="en-US" baseline="0" dirty="0" err="1" smtClean="0"/>
              <a:t>FlexMin</a:t>
            </a:r>
            <a:r>
              <a:rPr lang="en-US" baseline="0" dirty="0" smtClean="0"/>
              <a:t> and SIMP both reduce the repro expression by over 80%.</a:t>
            </a:r>
          </a:p>
          <a:p>
            <a:pPr marL="228600" indent="-228600">
              <a:buAutoNum type="arabicPeriod"/>
            </a:pPr>
            <a:endParaRPr lang="en-US" baseline="0" dirty="0" smtClean="0"/>
          </a:p>
          <a:p>
            <a:pPr marL="228600" indent="-228600">
              <a:buAutoNum type="arabicPeriod"/>
            </a:pPr>
            <a:r>
              <a:rPr lang="en-US" dirty="0" smtClean="0"/>
              <a:t>These four experiments are more complex repro expressions on the order of </a:t>
            </a:r>
            <a:r>
              <a:rPr lang="en-US" dirty="0" smtClean="0"/>
              <a:t>40 </a:t>
            </a:r>
            <a:r>
              <a:rPr lang="en-US" dirty="0" smtClean="0"/>
              <a:t>to 50 lines of</a:t>
            </a:r>
            <a:r>
              <a:rPr lang="en-US" baseline="0" dirty="0" smtClean="0"/>
              <a:t> SQL (e.g. HpMerge73 contains a SELECT </a:t>
            </a:r>
            <a:r>
              <a:rPr lang="en-US" baseline="0" dirty="0" err="1" smtClean="0"/>
              <a:t>subquery</a:t>
            </a:r>
            <a:r>
              <a:rPr lang="en-US" baseline="0" dirty="0" smtClean="0"/>
              <a:t> nested 7 levels deep)</a:t>
            </a:r>
            <a:r>
              <a:rPr lang="en-US" baseline="0" dirty="0" smtClean="0"/>
              <a:t> </a:t>
            </a:r>
          </a:p>
          <a:p>
            <a:pPr marL="685800" lvl="1" indent="-228600">
              <a:buAutoNum type="arabicPeriod"/>
            </a:pPr>
            <a:r>
              <a:rPr lang="en-US" baseline="0" dirty="0" smtClean="0"/>
              <a:t>SIMP gets stuck minimizing a large expression early on that has nothing to do with the bug and times-out after an hour.</a:t>
            </a:r>
          </a:p>
          <a:p>
            <a:pPr marL="685800" lvl="1" indent="-228600">
              <a:buAutoNum type="arabicPeriod"/>
            </a:pPr>
            <a:endParaRPr lang="en-US" baseline="0" dirty="0" smtClean="0"/>
          </a:p>
          <a:p>
            <a:pPr marL="228600" indent="-228600">
              <a:buAutoNum type="arabicPeriod"/>
            </a:pPr>
            <a:r>
              <a:rPr lang="en-US" baseline="0" dirty="0" smtClean="0"/>
              <a:t>Overall for these experiments </a:t>
            </a:r>
            <a:r>
              <a:rPr lang="en-US" baseline="0" dirty="0" err="1" smtClean="0"/>
              <a:t>FlexMin</a:t>
            </a:r>
            <a:r>
              <a:rPr lang="en-US" baseline="0" dirty="0" smtClean="0"/>
              <a:t> produces smaller </a:t>
            </a:r>
            <a:r>
              <a:rPr lang="en-US" baseline="0" dirty="0" err="1" smtClean="0"/>
              <a:t>repros</a:t>
            </a:r>
            <a:r>
              <a:rPr lang="en-US" baseline="0" dirty="0" smtClean="0"/>
              <a:t> in less time compared to the approaches from prior work.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5BFC7-1BDF-C848-8330-EE42DE3E3C62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1. In</a:t>
            </a:r>
            <a:r>
              <a:rPr lang="en-US" baseline="0" dirty="0" smtClean="0"/>
              <a:t> these two experiments we apply </a:t>
            </a:r>
            <a:r>
              <a:rPr lang="en-US" baseline="0" dirty="0" err="1" smtClean="0"/>
              <a:t>FlexMin</a:t>
            </a:r>
            <a:r>
              <a:rPr lang="en-US" baseline="0" dirty="0" smtClean="0"/>
              <a:t>-Data and </a:t>
            </a:r>
            <a:r>
              <a:rPr lang="en-US" baseline="0" dirty="0" err="1" smtClean="0"/>
              <a:t>FlexMin</a:t>
            </a:r>
            <a:r>
              <a:rPr lang="en-US" baseline="0" dirty="0" smtClean="0"/>
              <a:t>-Hints to minimize data along with the repro expression.</a:t>
            </a:r>
          </a:p>
          <a:p>
            <a:r>
              <a:rPr lang="en-US" baseline="0" dirty="0" smtClean="0"/>
              <a:t>2. In the experiment on the left, only </a:t>
            </a:r>
            <a:r>
              <a:rPr lang="en-US" baseline="0" dirty="0" err="1" smtClean="0"/>
              <a:t>FlexMin</a:t>
            </a:r>
            <a:r>
              <a:rPr lang="en-US" baseline="0" dirty="0" smtClean="0"/>
              <a:t>-Data and Hints (shown in light blue and dark blue) and SIMP were able to minimize the expression.  The dataset, which contained over a million </a:t>
            </a:r>
            <a:r>
              <a:rPr lang="en-US" baseline="0" dirty="0" err="1" smtClean="0"/>
              <a:t>tuples</a:t>
            </a:r>
            <a:r>
              <a:rPr lang="en-US" baseline="0" dirty="0" smtClean="0"/>
              <a:t> was minimized down to the failing row in for both </a:t>
            </a:r>
            <a:r>
              <a:rPr lang="en-US" baseline="0" dirty="0" err="1" smtClean="0"/>
              <a:t>FlexMin</a:t>
            </a:r>
            <a:r>
              <a:rPr lang="en-US" baseline="0" dirty="0" smtClean="0"/>
              <a:t> variants.</a:t>
            </a:r>
          </a:p>
          <a:p>
            <a:endParaRPr lang="en-US" sz="2400" dirty="0" smtClean="0"/>
          </a:p>
          <a:p>
            <a:r>
              <a:rPr lang="en-US" sz="2400" dirty="0" smtClean="0"/>
              <a:t>In</a:t>
            </a:r>
            <a:r>
              <a:rPr lang="en-US" sz="2400" baseline="0" dirty="0" smtClean="0"/>
              <a:t> the 2</a:t>
            </a:r>
            <a:r>
              <a:rPr lang="en-US" sz="2400" baseline="30000" dirty="0" smtClean="0"/>
              <a:t>nd</a:t>
            </a:r>
            <a:r>
              <a:rPr lang="en-US" sz="2400" baseline="0" dirty="0" smtClean="0"/>
              <a:t> experiment, not only were the 2 </a:t>
            </a:r>
            <a:r>
              <a:rPr lang="en-US" sz="2400" baseline="0" dirty="0" err="1" smtClean="0"/>
              <a:t>FlexMin</a:t>
            </a:r>
            <a:r>
              <a:rPr lang="en-US" sz="2400" baseline="0" dirty="0" smtClean="0"/>
              <a:t> variants able to minimize the repro expression by 97%, but they were able to minimize the o</a:t>
            </a:r>
            <a:r>
              <a:rPr lang="en-US" sz="2400" dirty="0" smtClean="0"/>
              <a:t>ffending data table with 1.9 </a:t>
            </a:r>
            <a:r>
              <a:rPr lang="en-US" sz="2400" dirty="0" smtClean="0"/>
              <a:t>million rows,</a:t>
            </a:r>
            <a:r>
              <a:rPr lang="en-US" sz="2400" baseline="0" dirty="0" smtClean="0"/>
              <a:t> down </a:t>
            </a:r>
            <a:r>
              <a:rPr lang="en-US" sz="2000" dirty="0" smtClean="0"/>
              <a:t>to </a:t>
            </a:r>
            <a:r>
              <a:rPr lang="en-US" sz="2000" dirty="0" smtClean="0"/>
              <a:t>1 row in a matter of</a:t>
            </a:r>
            <a:r>
              <a:rPr lang="en-US" sz="2000" baseline="0" dirty="0" smtClean="0"/>
              <a:t> seconds. </a:t>
            </a:r>
            <a:r>
              <a:rPr lang="en-US" sz="2000" baseline="0" dirty="0" smtClean="0"/>
              <a:t> </a:t>
            </a:r>
          </a:p>
          <a:p>
            <a:r>
              <a:rPr lang="en-US" sz="2000" baseline="0" dirty="0" smtClean="0"/>
              <a:t>- SIMP was able to minimize the expression by 72%, but you are forced to </a:t>
            </a:r>
            <a:r>
              <a:rPr lang="en-US" sz="2000" baseline="0" dirty="0" smtClean="0"/>
              <a:t>manually inspect the</a:t>
            </a:r>
            <a:r>
              <a:rPr lang="en-US" sz="2000" baseline="0" dirty="0" smtClean="0"/>
              <a:t> 6 tables </a:t>
            </a:r>
            <a:r>
              <a:rPr lang="en-US" sz="2000" baseline="0" dirty="0" smtClean="0"/>
              <a:t>to find the offending record</a:t>
            </a:r>
            <a:endParaRPr lang="en-US" sz="20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5BFC7-1BDF-C848-8330-EE42DE3E3C62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5BFC7-1BDF-C848-8330-EE42DE3E3C62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Reduction factor: how much the original input repro was reduced</a:t>
            </a:r>
          </a:p>
          <a:p>
            <a:r>
              <a:rPr lang="en-US" dirty="0" smtClean="0"/>
              <a:t>SIMP is shown in two forms with original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enum</a:t>
            </a:r>
            <a:r>
              <a:rPr lang="en-US" baseline="0" dirty="0" smtClean="0"/>
              <a:t> strategy and with round robin enumeration strategy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5BFC7-1BDF-C848-8330-EE42DE3E3C62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Reduction factor: how much the original input repro was reduced</a:t>
            </a:r>
          </a:p>
          <a:p>
            <a:endParaRPr lang="en-US" dirty="0" smtClean="0"/>
          </a:p>
          <a:p>
            <a:r>
              <a:rPr lang="en-US" dirty="0" smtClean="0"/>
              <a:t>SIMP is shown in two forms with original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enum</a:t>
            </a:r>
            <a:r>
              <a:rPr lang="en-US" baseline="0" dirty="0" smtClean="0"/>
              <a:t> strategy and with round robin enumeration strategy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5BFC7-1BDF-C848-8330-EE42DE3E3C62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 computes the Kevin Bacon number for actors in the </a:t>
            </a:r>
            <a:r>
              <a:rPr lang="en-US" dirty="0" err="1" smtClean="0"/>
              <a:t>Borat</a:t>
            </a:r>
            <a:r>
              <a:rPr lang="en-US" dirty="0" smtClean="0"/>
              <a:t> movie.  User has intuition that  failure may originate with the international cast of characters from the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Borat</a:t>
            </a:r>
            <a:r>
              <a:rPr lang="en-US" baseline="0" dirty="0" smtClean="0"/>
              <a:t> movie.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5BFC7-1BDF-C848-8330-EE42DE3E3C62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SplitMerge75: SIMP made 5 X as many test calls as </a:t>
            </a:r>
            <a:r>
              <a:rPr lang="en-US" dirty="0" err="1" smtClean="0"/>
              <a:t>FlexMin</a:t>
            </a:r>
            <a:r>
              <a:rPr lang="en-US" dirty="0" smtClean="0"/>
              <a:t> + RR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5BFC7-1BDF-C848-8330-EE42DE3E3C62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r>
              <a:rPr lang="en-US" dirty="0" smtClean="0"/>
              <a:t>Reduction</a:t>
            </a:r>
            <a:r>
              <a:rPr lang="en-US" baseline="0" dirty="0" smtClean="0"/>
              <a:t> ratios for these first three experiments (relatively simple repro expressions to begin with, &lt; 12 lines ) are about the same for </a:t>
            </a:r>
            <a:r>
              <a:rPr lang="en-US" baseline="0" dirty="0" err="1" smtClean="0"/>
              <a:t>FlexMin</a:t>
            </a:r>
            <a:r>
              <a:rPr lang="en-US" baseline="0" dirty="0" smtClean="0"/>
              <a:t> and SIMP (and worse for HDD and DD)</a:t>
            </a:r>
          </a:p>
          <a:p>
            <a:pPr marL="228600" indent="-228600">
              <a:buAutoNum type="arabicPeriod"/>
            </a:pPr>
            <a:endParaRPr lang="en-US" baseline="0" dirty="0" smtClean="0"/>
          </a:p>
          <a:p>
            <a:pPr marL="228600" indent="-228600">
              <a:buAutoNum type="arabicPeriod"/>
            </a:pPr>
            <a:r>
              <a:rPr lang="en-US" dirty="0" smtClean="0"/>
              <a:t>These four experiments are more complex repro expressions on the order of 43 to 50 lines of</a:t>
            </a:r>
            <a:r>
              <a:rPr lang="en-US" baseline="0" dirty="0" smtClean="0"/>
              <a:t> SQL (e.g. HpMerge73 contains a SELECT </a:t>
            </a:r>
            <a:r>
              <a:rPr lang="en-US" baseline="0" dirty="0" err="1" smtClean="0"/>
              <a:t>subquery</a:t>
            </a:r>
            <a:r>
              <a:rPr lang="en-US" baseline="0" dirty="0" smtClean="0"/>
              <a:t> nested 7 levels deep) 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Overall for these experiments </a:t>
            </a:r>
            <a:r>
              <a:rPr lang="en-US" baseline="0" dirty="0" err="1" smtClean="0"/>
              <a:t>FlexMin</a:t>
            </a:r>
            <a:r>
              <a:rPr lang="en-US" baseline="0" dirty="0" smtClean="0"/>
              <a:t> produces smaller </a:t>
            </a:r>
            <a:r>
              <a:rPr lang="en-US" baseline="0" dirty="0" err="1" smtClean="0"/>
              <a:t>repros</a:t>
            </a:r>
            <a:r>
              <a:rPr lang="en-US" baseline="0" dirty="0" smtClean="0"/>
              <a:t> in less time compared to the approaches from prior work.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5BFC7-1BDF-C848-8330-EE42DE3E3C62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Turkish ‘I’:</a:t>
            </a:r>
          </a:p>
          <a:p>
            <a:r>
              <a:rPr lang="en-US" sz="2400" dirty="0" smtClean="0"/>
              <a:t>Data table has 1.9 million rows,</a:t>
            </a:r>
            <a:r>
              <a:rPr lang="en-US" sz="2400" baseline="0" dirty="0" smtClean="0"/>
              <a:t> </a:t>
            </a:r>
            <a:r>
              <a:rPr lang="en-US" sz="2000" dirty="0" err="1" smtClean="0"/>
              <a:t>FlexMin</a:t>
            </a:r>
            <a:r>
              <a:rPr lang="en-US" sz="2000" dirty="0" smtClean="0"/>
              <a:t>-Data and </a:t>
            </a:r>
            <a:r>
              <a:rPr lang="en-US" sz="2000" dirty="0" err="1" smtClean="0"/>
              <a:t>FlexMin</a:t>
            </a:r>
            <a:r>
              <a:rPr lang="en-US" sz="2000" dirty="0" smtClean="0"/>
              <a:t>-Hints minimized to 1 row in a matter of</a:t>
            </a:r>
            <a:r>
              <a:rPr lang="en-US" sz="2000" baseline="0" dirty="0" smtClean="0"/>
              <a:t> seconds.  With SIMP have to manually inspect the table to find the offending record</a:t>
            </a:r>
            <a:endParaRPr lang="en-US" sz="20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5BFC7-1BDF-C848-8330-EE42DE3E3C62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err="1" smtClean="0"/>
              <a:t>MultiDimensional</a:t>
            </a:r>
            <a:r>
              <a:rPr lang="en-US" b="0" dirty="0" smtClean="0"/>
              <a:t> </a:t>
            </a:r>
            <a:r>
              <a:rPr lang="en-US" b="0" dirty="0" err="1" smtClean="0"/>
              <a:t>eXpressions</a:t>
            </a:r>
            <a:endParaRPr lang="en-US" b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smtClean="0"/>
              <a:t>User discovers that the following MDX query causes an exception in</a:t>
            </a:r>
            <a:r>
              <a:rPr lang="en-US" b="0" dirty="0" smtClean="0"/>
              <a:t> SSAS</a:t>
            </a:r>
            <a:r>
              <a:rPr lang="en-US" b="0" baseline="0" dirty="0" smtClean="0"/>
              <a:t>.  </a:t>
            </a:r>
            <a:r>
              <a:rPr lang="en-US" b="0" baseline="0" dirty="0" smtClean="0"/>
              <a:t>Wants to submit a bug report to Microsoft, so takes the following repro expression and his dataset.  </a:t>
            </a:r>
            <a:r>
              <a:rPr lang="en-US" b="0" baseline="0" dirty="0" smtClean="0"/>
              <a:t>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 smtClean="0"/>
          </a:p>
          <a:p>
            <a:r>
              <a:rPr lang="en-US" b="0" dirty="0" smtClean="0"/>
              <a:t>So the Microsoft developer</a:t>
            </a:r>
            <a:r>
              <a:rPr lang="en-US" b="0" baseline="0" dirty="0" smtClean="0"/>
              <a:t> takes the repro expression and dataset and attempts to minimize it to determine the root cause of the exception.</a:t>
            </a:r>
          </a:p>
          <a:p>
            <a:endParaRPr lang="en-US" b="0" baseline="0" dirty="0" smtClean="0"/>
          </a:p>
          <a:p>
            <a:r>
              <a:rPr lang="en-US" b="0" baseline="0" dirty="0" smtClean="0"/>
              <a:t>Often the user submitting the bug report can’t share his dataset either because it’s too large or perhaps contains sensitive information.  Hence a tool that can help minimize the data along with the query expression is desirable.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5BFC7-1BDF-C848-8330-EE42DE3E3C6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DD: seminal work from software engineering community, </a:t>
            </a:r>
          </a:p>
          <a:p>
            <a:r>
              <a:rPr lang="en-US" dirty="0" smtClean="0"/>
              <a:t>minimize </a:t>
            </a:r>
            <a:r>
              <a:rPr lang="en-US" dirty="0" err="1" smtClean="0"/>
              <a:t>repros</a:t>
            </a:r>
            <a:r>
              <a:rPr lang="en-US" dirty="0" smtClean="0"/>
              <a:t> in context of procedural C languages</a:t>
            </a:r>
          </a:p>
          <a:p>
            <a:r>
              <a:rPr lang="en-US" dirty="0" smtClean="0"/>
              <a:t>partitions initial</a:t>
            </a:r>
            <a:r>
              <a:rPr lang="en-US" baseline="0" dirty="0" smtClean="0"/>
              <a:t> repro into chunks and attempts to reduce by removing each partition</a:t>
            </a:r>
          </a:p>
          <a:p>
            <a:endParaRPr lang="en-US" baseline="0" dirty="0" smtClean="0"/>
          </a:p>
          <a:p>
            <a:r>
              <a:rPr lang="en-US" baseline="0" dirty="0" smtClean="0"/>
              <a:t>SIMP: </a:t>
            </a:r>
            <a:r>
              <a:rPr lang="en-US" baseline="0" dirty="0" err="1" smtClean="0"/>
              <a:t>Nico’s</a:t>
            </a:r>
            <a:r>
              <a:rPr lang="en-US" baseline="0" dirty="0" smtClean="0"/>
              <a:t> EDBT 10 work, first attempt to minimize </a:t>
            </a:r>
            <a:r>
              <a:rPr lang="en-US" baseline="0" dirty="0" err="1" smtClean="0"/>
              <a:t>repros</a:t>
            </a:r>
            <a:r>
              <a:rPr lang="en-US" baseline="0" dirty="0" smtClean="0"/>
              <a:t> in context of query languages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5BFC7-1BDF-C848-8330-EE42DE3E3C62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DD: from software engineering community, partitions initial</a:t>
            </a:r>
            <a:r>
              <a:rPr lang="en-US" baseline="0" dirty="0" smtClean="0"/>
              <a:t> repro into chunks and attempts to reduce by removing each partition</a:t>
            </a:r>
          </a:p>
          <a:p>
            <a:endParaRPr lang="en-US" baseline="0" dirty="0" smtClean="0"/>
          </a:p>
          <a:p>
            <a:r>
              <a:rPr lang="en-US" baseline="0" dirty="0" smtClean="0"/>
              <a:t>Need an SQL example for this….  Dan S was confused by the 1,2,3… are we minimizing data or a query?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5BFC7-1BDF-C848-8330-EE42DE3E3C62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Starting with</a:t>
            </a:r>
            <a:r>
              <a:rPr lang="en-US" baseline="0" dirty="0" smtClean="0"/>
              <a:t> the root node List0, and one of it’s grammar rules, SIMP identifies all the root nodes of candidate </a:t>
            </a:r>
            <a:r>
              <a:rPr lang="en-US" baseline="0" dirty="0" err="1" smtClean="0"/>
              <a:t>subtrees</a:t>
            </a:r>
            <a:r>
              <a:rPr lang="en-US" baseline="0" dirty="0" smtClean="0"/>
              <a:t> that will participate in the simplification of List0.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Then SIMP generates all possible combinations of these candidate sets {List1, List4} and {Num3, Num6, Num7} based on the grammar rule in red, discarding any invalid combinations (</a:t>
            </a:r>
            <a:r>
              <a:rPr lang="en-US" baseline="0" dirty="0" err="1" smtClean="0"/>
              <a:t>e.g</a:t>
            </a:r>
            <a:r>
              <a:rPr lang="en-US" baseline="0" dirty="0" smtClean="0"/>
              <a:t> those that do not respect the hierarchy order – swapping List4 and List1).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Finally List0’s children are replaced by each of these valid </a:t>
            </a:r>
            <a:r>
              <a:rPr lang="en-US" baseline="0" dirty="0" err="1" smtClean="0"/>
              <a:t>subtrees</a:t>
            </a:r>
            <a:r>
              <a:rPr lang="en-US" baseline="0" dirty="0" smtClean="0"/>
              <a:t> and tested.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5BFC7-1BDF-C848-8330-EE42DE3E3C62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introduce </a:t>
            </a:r>
            <a:r>
              <a:rPr lang="en-US" dirty="0" err="1" smtClean="0"/>
              <a:t>FlexMin</a:t>
            </a:r>
            <a:r>
              <a:rPr lang="en-US" dirty="0" smtClean="0"/>
              <a:t>, our framework that unifies the two key insights I just presented from prior work.  How</a:t>
            </a:r>
            <a:r>
              <a:rPr lang="en-US" baseline="0" dirty="0" smtClean="0"/>
              <a:t> can we more intelligently leverage these key insights into a unified framework?</a:t>
            </a:r>
          </a:p>
          <a:p>
            <a:endParaRPr lang="en-US" baseline="0" dirty="0" smtClean="0"/>
          </a:p>
          <a:p>
            <a:r>
              <a:rPr lang="en-US" baseline="0" dirty="0" smtClean="0"/>
              <a:t>Like SIMP, input repro is converted into a parse tree representation with grammar rules at each node.  Simplifications applied to each node in breadth-first order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5BFC7-1BDF-C848-8330-EE42DE3E3C62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We mean bug to be any unexpected or undesirable</a:t>
            </a:r>
            <a:r>
              <a:rPr lang="en-US" baseline="0" dirty="0" smtClean="0"/>
              <a:t> system behavior and we assume the q</a:t>
            </a:r>
            <a:r>
              <a:rPr lang="en-US" dirty="0" smtClean="0"/>
              <a:t>uery repro is valid (syntactically correct)</a:t>
            </a:r>
          </a:p>
          <a:p>
            <a:endParaRPr lang="en-US" baseline="0" dirty="0" smtClean="0"/>
          </a:p>
          <a:p>
            <a:r>
              <a:rPr lang="en-US" baseline="0" dirty="0" smtClean="0"/>
              <a:t>Basically any error whose result can be tested for success or failure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5BFC7-1BDF-C848-8330-EE42DE3E3C62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Simplification</a:t>
            </a:r>
            <a:r>
              <a:rPr lang="en-US" baseline="0" dirty="0" smtClean="0"/>
              <a:t> is simply a function that is applied to a repro expression and returns a repro expression repro’ that is smaller in size</a:t>
            </a:r>
            <a:endParaRPr lang="en-US" dirty="0" smtClean="0"/>
          </a:p>
          <a:p>
            <a:r>
              <a:rPr lang="en-US" dirty="0" smtClean="0"/>
              <a:t>For some function C that measures the complexity of a repro (e.g. C can be the length of the repro)</a:t>
            </a:r>
          </a:p>
          <a:p>
            <a:r>
              <a:rPr lang="en-US" dirty="0" smtClean="0"/>
              <a:t>The</a:t>
            </a:r>
            <a:r>
              <a:rPr lang="en-US" baseline="0" dirty="0" smtClean="0"/>
              <a:t> search problem of finding the minimal repro is exponential in the size of the original repro.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Monotonicity</a:t>
            </a:r>
            <a:r>
              <a:rPr lang="en-US" dirty="0" smtClean="0"/>
              <a:t>:</a:t>
            </a:r>
            <a:r>
              <a:rPr lang="en-US" baseline="0" dirty="0" smtClean="0"/>
              <a:t> if a repro </a:t>
            </a:r>
            <a:r>
              <a:rPr lang="en-US" baseline="0" dirty="0" err="1" smtClean="0"/>
              <a:t>r</a:t>
            </a:r>
            <a:r>
              <a:rPr lang="en-US" baseline="0" dirty="0" smtClean="0"/>
              <a:t> passes, then no simpler version of </a:t>
            </a:r>
            <a:r>
              <a:rPr lang="en-US" baseline="0" dirty="0" err="1" smtClean="0"/>
              <a:t>r</a:t>
            </a:r>
            <a:r>
              <a:rPr lang="en-US" baseline="0" dirty="0" smtClean="0"/>
              <a:t> would expose the bug</a:t>
            </a:r>
            <a:endParaRPr lang="en-US" dirty="0" smtClean="0"/>
          </a:p>
          <a:p>
            <a:r>
              <a:rPr lang="en-US" dirty="0" smtClean="0"/>
              <a:t>In other words, 1-minimality corresponds to a local minimum with respect to</a:t>
            </a:r>
            <a:r>
              <a:rPr lang="en-US" baseline="0" dirty="0" smtClean="0"/>
              <a:t> a family of simplifications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5BFC7-1BDF-C848-8330-EE42DE3E3C62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FlexMin</a:t>
            </a:r>
            <a:r>
              <a:rPr lang="en-US" dirty="0" smtClean="0"/>
              <a:t> is a tool that</a:t>
            </a:r>
            <a:r>
              <a:rPr lang="en-US" baseline="0" dirty="0" smtClean="0"/>
              <a:t> isolates bugs by minimizing the data and query expression.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Since the interplay between data and the expression is complex, we’ve developed a novel hinting language so the user can optionally help guide the minimization strategy.</a:t>
            </a:r>
          </a:p>
          <a:p>
            <a:endParaRPr lang="en-US" dirty="0" smtClean="0"/>
          </a:p>
          <a:p>
            <a:r>
              <a:rPr lang="en-US" dirty="0" err="1" smtClean="0"/>
              <a:t>FlexMin</a:t>
            </a:r>
            <a:r>
              <a:rPr lang="en-US" dirty="0" smtClean="0"/>
              <a:t> can minimize </a:t>
            </a:r>
            <a:r>
              <a:rPr lang="en-US" b="1" dirty="0" smtClean="0"/>
              <a:t>complex MDX and </a:t>
            </a:r>
            <a:r>
              <a:rPr lang="en-US" dirty="0" smtClean="0"/>
              <a:t>SQL</a:t>
            </a:r>
            <a:r>
              <a:rPr lang="en-US" baseline="0" dirty="0" smtClean="0"/>
              <a:t> expressions and input data tables (order of millions of rows) in minutes.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22905-8F27-C746-8A68-5C516363447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I’ll first go over the terminology and problem statement</a:t>
            </a:r>
            <a:r>
              <a:rPr lang="en-US" baseline="0" dirty="0" smtClean="0"/>
              <a:t> for minimizing </a:t>
            </a:r>
            <a:r>
              <a:rPr lang="en-US" baseline="0" dirty="0" err="1" smtClean="0"/>
              <a:t>repros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DD</a:t>
            </a:r>
            <a:r>
              <a:rPr lang="en-US" dirty="0" smtClean="0"/>
              <a:t>: seminal work from software engineering community, </a:t>
            </a:r>
          </a:p>
          <a:p>
            <a:r>
              <a:rPr lang="en-US" dirty="0" smtClean="0"/>
              <a:t>minimize </a:t>
            </a:r>
            <a:r>
              <a:rPr lang="en-US" dirty="0" err="1" smtClean="0"/>
              <a:t>repros</a:t>
            </a:r>
            <a:r>
              <a:rPr lang="en-US" dirty="0" smtClean="0"/>
              <a:t> in context of procedural C languages</a:t>
            </a:r>
          </a:p>
          <a:p>
            <a:r>
              <a:rPr lang="en-US" dirty="0" smtClean="0"/>
              <a:t>partitions initial</a:t>
            </a:r>
            <a:r>
              <a:rPr lang="en-US" baseline="0" dirty="0" smtClean="0"/>
              <a:t> repro into chunks and attempts to reduce by removing each partition</a:t>
            </a:r>
          </a:p>
          <a:p>
            <a:endParaRPr lang="en-US" baseline="0" dirty="0" smtClean="0"/>
          </a:p>
          <a:p>
            <a:r>
              <a:rPr lang="en-US" baseline="0" dirty="0" smtClean="0"/>
              <a:t>SIMP: </a:t>
            </a:r>
            <a:r>
              <a:rPr lang="en-US" baseline="0" dirty="0" err="1" smtClean="0"/>
              <a:t>Nico’s</a:t>
            </a:r>
            <a:r>
              <a:rPr lang="en-US" baseline="0" dirty="0" smtClean="0"/>
              <a:t> EDBT 10 work, first attempt to minimize </a:t>
            </a:r>
            <a:r>
              <a:rPr lang="en-US" baseline="0" dirty="0" err="1" smtClean="0"/>
              <a:t>repros</a:t>
            </a:r>
            <a:r>
              <a:rPr lang="en-US" baseline="0" dirty="0" smtClean="0"/>
              <a:t> in context of query languages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5BFC7-1BDF-C848-8330-EE42DE3E3C62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I’ll first go over the terminology and problem statement</a:t>
            </a:r>
            <a:r>
              <a:rPr lang="en-US" baseline="0" dirty="0" smtClean="0"/>
              <a:t> for minimizing </a:t>
            </a:r>
            <a:r>
              <a:rPr lang="en-US" baseline="0" dirty="0" err="1" smtClean="0"/>
              <a:t>repros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5BFC7-1BDF-C848-8330-EE42DE3E3C62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Given a repro expression,</a:t>
            </a:r>
            <a:r>
              <a:rPr lang="en-US" baseline="0" dirty="0" smtClean="0"/>
              <a:t> we want to simplify it.</a:t>
            </a:r>
            <a:endParaRPr lang="en-US" dirty="0" smtClean="0"/>
          </a:p>
          <a:p>
            <a:r>
              <a:rPr lang="en-US" dirty="0" smtClean="0"/>
              <a:t>Simplification</a:t>
            </a:r>
            <a:r>
              <a:rPr lang="en-US" baseline="0" dirty="0" smtClean="0"/>
              <a:t> </a:t>
            </a:r>
            <a:r>
              <a:rPr lang="en-US" baseline="0" dirty="0" smtClean="0"/>
              <a:t>is simply a function that is applied to a</a:t>
            </a:r>
            <a:r>
              <a:rPr lang="en-US" baseline="0" dirty="0" smtClean="0"/>
              <a:t> string repro </a:t>
            </a:r>
            <a:r>
              <a:rPr lang="en-US" baseline="0" dirty="0" smtClean="0"/>
              <a:t>expression and returns a repro expression repro’ that is smaller in size</a:t>
            </a:r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The</a:t>
            </a:r>
            <a:r>
              <a:rPr lang="en-US" b="1" baseline="0" dirty="0" smtClean="0"/>
              <a:t> </a:t>
            </a:r>
            <a:r>
              <a:rPr lang="en-US" b="1" baseline="0" dirty="0" smtClean="0"/>
              <a:t>search problem of finding the minimal repro is exponential in the size of the original repro.</a:t>
            </a:r>
            <a:endParaRPr lang="en-US" b="1" dirty="0" smtClean="0"/>
          </a:p>
          <a:p>
            <a:endParaRPr lang="en-US" dirty="0" smtClean="0"/>
          </a:p>
          <a:p>
            <a:r>
              <a:rPr lang="en-US" dirty="0" err="1" smtClean="0"/>
              <a:t>Monotonicity</a:t>
            </a:r>
            <a:r>
              <a:rPr lang="en-US" dirty="0" smtClean="0"/>
              <a:t>:</a:t>
            </a:r>
            <a:r>
              <a:rPr lang="en-US" baseline="0" dirty="0" smtClean="0"/>
              <a:t> if a repro </a:t>
            </a:r>
            <a:r>
              <a:rPr lang="en-US" baseline="0" dirty="0" err="1" smtClean="0"/>
              <a:t>r</a:t>
            </a:r>
            <a:r>
              <a:rPr lang="en-US" baseline="0" dirty="0" smtClean="0"/>
              <a:t> passes, then no simpler version of </a:t>
            </a:r>
            <a:r>
              <a:rPr lang="en-US" baseline="0" dirty="0" err="1" smtClean="0"/>
              <a:t>r</a:t>
            </a:r>
            <a:r>
              <a:rPr lang="en-US" baseline="0" dirty="0" smtClean="0"/>
              <a:t> would expose the bug</a:t>
            </a:r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1</a:t>
            </a:r>
            <a:r>
              <a:rPr lang="en-US" b="1" dirty="0" smtClean="0"/>
              <a:t>-minimality corresponds to a local minimum with respect to</a:t>
            </a:r>
            <a:r>
              <a:rPr lang="en-US" b="1" baseline="0" dirty="0" smtClean="0"/>
              <a:t> a family of </a:t>
            </a:r>
            <a:r>
              <a:rPr lang="en-US" b="1" baseline="0" dirty="0" smtClean="0"/>
              <a:t>simplifications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5BFC7-1BDF-C848-8330-EE42DE3E3C62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DD: from software engineering community, partitions initial</a:t>
            </a:r>
            <a:r>
              <a:rPr lang="en-US" baseline="0" dirty="0" smtClean="0"/>
              <a:t> repro into chunks and attempts to reduce by removing each partition</a:t>
            </a:r>
          </a:p>
          <a:p>
            <a:endParaRPr lang="en-US" baseline="0" dirty="0" smtClean="0"/>
          </a:p>
          <a:p>
            <a:r>
              <a:rPr lang="en-US" baseline="0" dirty="0" smtClean="0"/>
              <a:t>DD does not take structure into account, and many simplifications result in syntax errors,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5BFC7-1BDF-C848-8330-EE42DE3E3C62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I’ll first go over the terminology and problem statement</a:t>
            </a:r>
            <a:r>
              <a:rPr lang="en-US" baseline="0" dirty="0" smtClean="0"/>
              <a:t> for minimizing </a:t>
            </a:r>
            <a:r>
              <a:rPr lang="en-US" baseline="0" dirty="0" err="1" smtClean="0"/>
              <a:t>repros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5BFC7-1BDF-C848-8330-EE42DE3E3C62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43575-F50F-DD43-A753-D7CDD976D4EE}" type="datetime1">
              <a:rPr lang="en-US" smtClean="0"/>
              <a:t>6/12/11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CD7DE-E590-714F-A1D5-D4A24B58966E}" type="datetime1">
              <a:rPr lang="en-US" smtClean="0"/>
              <a:t>6/12/11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7086B-8DAA-3246-93CD-0F39623B4E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C56C0-A35B-1B40-A0BB-0E15F837B6C6}" type="datetime1">
              <a:rPr lang="en-US" smtClean="0"/>
              <a:t>6/12/11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7086B-8DAA-3246-93CD-0F39623B4E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3553-0E88-864E-B7B7-F0C57BAC3DEE}" type="datetime1">
              <a:rPr lang="en-US" smtClean="0"/>
              <a:t>6/12/11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7086B-8DAA-3246-93CD-0F39623B4E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F19D9-F948-004A-BB87-E9FEBB6FCD44}" type="datetime1">
              <a:rPr lang="en-US" smtClean="0"/>
              <a:t>6/12/11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7086B-8DAA-3246-93CD-0F39623B4E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3D580-0178-6B4C-8977-41EA6547FAD5}" type="datetime1">
              <a:rPr lang="en-US" smtClean="0"/>
              <a:t>6/12/11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7086B-8DAA-3246-93CD-0F39623B4E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E8DAB-4017-B44F-941D-81343EAA6A41}" type="datetime1">
              <a:rPr lang="en-US" smtClean="0"/>
              <a:t>6/12/11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7086B-8DAA-3246-93CD-0F39623B4E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410FC-1772-3E46-985B-1C76DC902F71}" type="datetime1">
              <a:rPr lang="en-US" smtClean="0"/>
              <a:t>6/12/11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7086B-8DAA-3246-93CD-0F39623B4E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09249-8BB6-DC42-BEAA-30E39BD4B9C7}" type="datetime1">
              <a:rPr lang="en-US" smtClean="0"/>
              <a:t>6/12/11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7086B-8DAA-3246-93CD-0F39623B4E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09B2-ABB6-1B42-B1E9-65D087193121}" type="datetime1">
              <a:rPr lang="en-US" smtClean="0"/>
              <a:t>6/12/11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7086B-8DAA-3246-93CD-0F39623B4E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5CFA7-D67A-F346-AE4F-FC11C93DD094}" type="datetime1">
              <a:rPr lang="en-US" smtClean="0"/>
              <a:t>6/12/11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7086B-8DAA-3246-93CD-0F39623B4E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4897DD-D2F2-AD4F-A2B9-2CC8714D14F2}" type="datetime1">
              <a:rPr lang="en-US" smtClean="0"/>
              <a:t>6/12/11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77086B-8DAA-3246-93CD-0F39623B4E2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image" Target="../media/image10.png"/><Relationship Id="rId5" Type="http://schemas.openxmlformats.org/officeDocument/2006/relationships/image" Target="../media/image6.png"/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Relationship Id="rId6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png"/><Relationship Id="rId5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pd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8.pd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0.pdf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2.pd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4.pdf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4.pdf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image" Target="../media/image26.pd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://msdn.microsoft.com/en-us/library/ms973919.aspx%23stringsinnet20_topic5" TargetMode="External"/><Relationship Id="rId5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df"/><Relationship Id="rId3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4" Type="http://schemas.openxmlformats.org/officeDocument/2006/relationships/image" Target="../media/image31.png"/><Relationship Id="rId5" Type="http://schemas.openxmlformats.org/officeDocument/2006/relationships/image" Target="../media/image32.pdf"/><Relationship Id="rId7" Type="http://schemas.openxmlformats.org/officeDocument/2006/relationships/image" Target="../media/image34.pd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0.pdf"/><Relationship Id="rId6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image" Target="../media/image38.pdf"/><Relationship Id="rId5" Type="http://schemas.openxmlformats.org/officeDocument/2006/relationships/image" Target="../media/image39.png"/><Relationship Id="rId7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df"/><Relationship Id="rId3" Type="http://schemas.openxmlformats.org/officeDocument/2006/relationships/image" Target="../media/image37.png"/><Relationship Id="rId6" Type="http://schemas.openxmlformats.org/officeDocument/2006/relationships/image" Target="../media/image34.pd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4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40.pdf"/></Relationships>
</file>

<file path=ppt/slides/_rels/slide33.xml.rels><?xml version="1.0" encoding="UTF-8" standalone="yes"?>
<Relationships xmlns="http://schemas.openxmlformats.org/package/2006/relationships"><Relationship Id="rId4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42.pd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4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44.pdf"/></Relationships>
</file>

<file path=ppt/slides/_rels/slide36.xml.rels><?xml version="1.0" encoding="UTF-8" standalone="yes"?>
<Relationships xmlns="http://schemas.openxmlformats.org/package/2006/relationships"><Relationship Id="rId6" Type="http://schemas.openxmlformats.org/officeDocument/2006/relationships/image" Target="../media/image47.png"/><Relationship Id="rId4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44.pdf"/><Relationship Id="rId5" Type="http://schemas.openxmlformats.org/officeDocument/2006/relationships/image" Target="../media/image46.pd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4" Type="http://schemas.openxmlformats.org/officeDocument/2006/relationships/image" Target="../media/image49.png"/><Relationship Id="rId5" Type="http://schemas.openxmlformats.org/officeDocument/2006/relationships/image" Target="../media/image3.png"/><Relationship Id="rId7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9" Type="http://schemas.openxmlformats.org/officeDocument/2006/relationships/image" Target="../media/image52.png"/><Relationship Id="rId3" Type="http://schemas.openxmlformats.org/officeDocument/2006/relationships/image" Target="../media/image48.png"/><Relationship Id="rId6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image" Target="../media/image8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Relationship Id="rId5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261038" cy="1470025"/>
          </a:xfrm>
        </p:spPr>
        <p:txBody>
          <a:bodyPr>
            <a:normAutofit/>
          </a:bodyPr>
          <a:lstStyle/>
          <a:p>
            <a:r>
              <a:rPr lang="en-US" sz="3600" dirty="0" err="1" smtClean="0"/>
              <a:t>FlexMin</a:t>
            </a:r>
            <a:r>
              <a:rPr lang="en-US" sz="3600" dirty="0" smtClean="0"/>
              <a:t>: A Flexible Tool for Automatic Bug Isolation in DBMS Software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8817" y="3886200"/>
            <a:ext cx="4194680" cy="17526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Kristi Morton</a:t>
            </a:r>
            <a:r>
              <a:rPr lang="en-US" b="1" baseline="30000" dirty="0" smtClean="0">
                <a:solidFill>
                  <a:schemeClr val="tx1"/>
                </a:solidFill>
              </a:rPr>
              <a:t>*</a:t>
            </a:r>
            <a:endParaRPr lang="en-US" baseline="30000" dirty="0" smtClean="0">
              <a:solidFill>
                <a:schemeClr val="tx1"/>
              </a:solidFill>
            </a:endParaRPr>
          </a:p>
          <a:p>
            <a:r>
              <a:rPr lang="en-US" sz="3027" i="1" dirty="0" smtClean="0">
                <a:solidFill>
                  <a:srgbClr val="660066"/>
                </a:solidFill>
              </a:rPr>
              <a:t>University of Washington,</a:t>
            </a:r>
          </a:p>
          <a:p>
            <a:r>
              <a:rPr lang="en-US" sz="3027" i="1" dirty="0" smtClean="0">
                <a:solidFill>
                  <a:srgbClr val="660066"/>
                </a:solidFill>
              </a:rPr>
              <a:t>Department of Computer Science &amp; Engineering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3400" y="6275388"/>
            <a:ext cx="990600" cy="365125"/>
          </a:xfrm>
        </p:spPr>
        <p:txBody>
          <a:bodyPr/>
          <a:lstStyle/>
          <a:p>
            <a:fld id="{B277086B-8DAA-3246-93CD-0F39623B4E21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4588567" y="3823941"/>
            <a:ext cx="419468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Nicolas Bruno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Microsoft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2478166" y="3797456"/>
            <a:ext cx="419468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8817" y="5787656"/>
            <a:ext cx="5594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baseline="30000" dirty="0" smtClean="0"/>
              <a:t>* </a:t>
            </a:r>
            <a:r>
              <a:rPr lang="en-US" b="1" dirty="0" smtClean="0"/>
              <a:t>Work done while visiting Microsoft Research, Redmond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" y="-22839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Hierarchical Delta Debugging (HDD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107491"/>
            <a:ext cx="3874150" cy="267498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Input </a:t>
            </a:r>
            <a:r>
              <a:rPr lang="en-US" sz="2400" dirty="0" smtClean="0"/>
              <a:t>repro is a parse tree</a:t>
            </a:r>
          </a:p>
          <a:p>
            <a:pPr lvl="1"/>
            <a:r>
              <a:rPr lang="en-US" sz="2000" dirty="0" smtClean="0"/>
              <a:t>Applies</a:t>
            </a:r>
            <a:r>
              <a:rPr lang="en-US" sz="2000" dirty="0" smtClean="0"/>
              <a:t> Delta-Debugging (DD) to </a:t>
            </a:r>
            <a:r>
              <a:rPr lang="en-US" sz="2000" dirty="0" smtClean="0"/>
              <a:t>nodes at same </a:t>
            </a:r>
            <a:r>
              <a:rPr lang="en-US" sz="2000" dirty="0" smtClean="0"/>
              <a:t>level</a:t>
            </a:r>
          </a:p>
          <a:p>
            <a:pPr lvl="1"/>
            <a:r>
              <a:rPr lang="en-US" sz="2000" dirty="0" smtClean="0"/>
              <a:t>DD is simpler, string-based idea like a binary search</a:t>
            </a:r>
            <a:endParaRPr lang="en-US" sz="2000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7086B-8DAA-3246-93CD-0F39623B4E21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mc="http://schemas.openxmlformats.org/markup-compatibility/2006" xmlns:mv="urn:schemas-microsoft-com:mac:vml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3874151" y="3531808"/>
            <a:ext cx="5169659" cy="3135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484498" y="4776282"/>
            <a:ext cx="2898412" cy="703247"/>
            <a:chOff x="3462996" y="5756828"/>
            <a:chExt cx="2898412" cy="703247"/>
          </a:xfrm>
        </p:grpSpPr>
        <p:sp>
          <p:nvSpPr>
            <p:cNvPr id="9" name="TextBox 8"/>
            <p:cNvSpPr txBox="1"/>
            <p:nvPr/>
          </p:nvSpPr>
          <p:spPr>
            <a:xfrm>
              <a:off x="3462996" y="5756828"/>
              <a:ext cx="2898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Best case minimized repro is: </a:t>
              </a:r>
              <a:endParaRPr lang="en-US" dirty="0"/>
            </a:p>
          </p:txBody>
        </p:sp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mc="http://schemas.openxmlformats.org/markup-compatibility/2006" xmlns:mv="urn:schemas-microsoft-com:mac:vml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7684" y="6134320"/>
              <a:ext cx="2774950" cy="3257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mc="http://schemas.openxmlformats.org/markup-compatibility/2006" xmlns:mv="urn:schemas-microsoft-com:mac:vml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mc="http://schemas.openxmlformats.org/markup-compatibility/2006" xmlns:mv="urn:schemas-microsoft-com:mac:vml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6" name="Content Placeholder 2"/>
          <p:cNvSpPr txBox="1">
            <a:spLocks/>
          </p:cNvSpPr>
          <p:nvPr/>
        </p:nvSpPr>
        <p:spPr>
          <a:xfrm>
            <a:off x="4330701" y="1143002"/>
            <a:ext cx="4813300" cy="269428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  <a:latin typeface="+mn-lt"/>
              </a:rPr>
              <a:t>Simple grammar for </a:t>
            </a:r>
            <a:r>
              <a:rPr lang="en-US" dirty="0" smtClean="0">
                <a:solidFill>
                  <a:srgbClr val="000000"/>
                </a:solidFill>
                <a:latin typeface="+mn-lt"/>
              </a:rPr>
              <a:t>predicates:</a:t>
            </a:r>
          </a:p>
          <a:p>
            <a:endParaRPr lang="en-US" dirty="0" smtClean="0">
              <a:solidFill>
                <a:srgbClr val="000000"/>
              </a:solidFill>
              <a:latin typeface="+mn-lt"/>
            </a:endParaRPr>
          </a:p>
          <a:p>
            <a:endParaRPr lang="en-US" dirty="0" smtClean="0">
              <a:solidFill>
                <a:srgbClr val="000000"/>
              </a:solidFill>
              <a:latin typeface="+mn-lt"/>
            </a:endParaRPr>
          </a:p>
          <a:p>
            <a:r>
              <a:rPr lang="en-US" b="1" dirty="0" smtClean="0">
                <a:solidFill>
                  <a:srgbClr val="000000"/>
                </a:solidFill>
                <a:latin typeface="+mn-lt"/>
              </a:rPr>
              <a:t>Bug</a:t>
            </a:r>
            <a:r>
              <a:rPr lang="en-US" dirty="0" smtClean="0">
                <a:solidFill>
                  <a:srgbClr val="000000"/>
                </a:solidFill>
                <a:latin typeface="+mn-lt"/>
              </a:rPr>
              <a:t>: cannot handle repeated variables</a:t>
            </a:r>
          </a:p>
          <a:p>
            <a:r>
              <a:rPr lang="en-US" dirty="0" smtClean="0">
                <a:solidFill>
                  <a:srgbClr val="000000"/>
                </a:solidFill>
                <a:latin typeface="+mn-lt"/>
              </a:rPr>
              <a:t>Repro:</a:t>
            </a:r>
          </a:p>
          <a:p>
            <a:r>
              <a:rPr lang="en-US" dirty="0" smtClean="0">
                <a:solidFill>
                  <a:srgbClr val="000000"/>
                </a:solidFill>
                <a:latin typeface="+mn-lt"/>
              </a:rPr>
              <a:t>Goal:</a:t>
            </a:r>
          </a:p>
          <a:p>
            <a:r>
              <a:rPr lang="en-US" dirty="0" smtClean="0">
                <a:solidFill>
                  <a:srgbClr val="000000"/>
                </a:solidFill>
                <a:latin typeface="+mn-lt"/>
              </a:rPr>
              <a:t>HDD tree:</a:t>
            </a:r>
            <a:endParaRPr lang="en-US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369592" y="1495972"/>
            <a:ext cx="2582672" cy="593598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5788687" y="2824808"/>
            <a:ext cx="3168396" cy="590296"/>
            <a:chOff x="5941087" y="2824948"/>
            <a:chExt cx="3168396" cy="602346"/>
          </a:xfrm>
        </p:grpSpPr>
        <p:pic>
          <p:nvPicPr>
            <p:cNvPr id="19" name="Picture 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val="0"/>
                </a:ext>
              </a:extLst>
            </a:blip>
            <a:stretch>
              <a:fillRect/>
            </a:stretch>
          </p:blipFill>
          <p:spPr bwMode="auto">
            <a:xfrm>
              <a:off x="5941092" y="3156057"/>
              <a:ext cx="1664208" cy="271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5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1087" y="2824948"/>
              <a:ext cx="3168396" cy="2503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1" name="Rectangle 20"/>
          <p:cNvSpPr/>
          <p:nvPr/>
        </p:nvSpPr>
        <p:spPr>
          <a:xfrm>
            <a:off x="5473151" y="4137918"/>
            <a:ext cx="1343161" cy="229274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874151" y="4147054"/>
            <a:ext cx="4239765" cy="229274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871222" y="3705592"/>
            <a:ext cx="4239765" cy="229274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816313" y="4147054"/>
            <a:ext cx="1297604" cy="229274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7021268" y="3592942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</a:rPr>
              <a:t>✔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029992" y="4043540"/>
            <a:ext cx="291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?</a:t>
            </a:r>
            <a:endParaRPr lang="en-US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8110987" y="4043540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</a:rPr>
              <a:t>✔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874152" y="4449416"/>
            <a:ext cx="4626685" cy="379596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ular Callout 30"/>
          <p:cNvSpPr/>
          <p:nvPr/>
        </p:nvSpPr>
        <p:spPr>
          <a:xfrm>
            <a:off x="357831" y="3781853"/>
            <a:ext cx="3025079" cy="712130"/>
          </a:xfrm>
          <a:prstGeom prst="wedgeRectCallout">
            <a:avLst>
              <a:gd name="adj1" fmla="val 75382"/>
              <a:gd name="adj2" fmla="val 6548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Simultaneous non-consecutive</a:t>
            </a:r>
          </a:p>
          <a:p>
            <a:r>
              <a:rPr lang="en-US" dirty="0" smtClean="0"/>
              <a:t> removals are required</a:t>
            </a:r>
          </a:p>
        </p:txBody>
      </p:sp>
      <p:sp>
        <p:nvSpPr>
          <p:cNvPr id="30" name="Rectangle 29"/>
          <p:cNvSpPr/>
          <p:nvPr/>
        </p:nvSpPr>
        <p:spPr>
          <a:xfrm>
            <a:off x="0" y="5590159"/>
            <a:ext cx="9144000" cy="97342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Insight 1: Good for minimizing items with homogeneous, repetitive structure (e.g. lists, string literals, data tables). </a:t>
            </a:r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allAtOnce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/>
      <p:bldP spid="27" grpId="0"/>
      <p:bldP spid="28" grpId="0"/>
      <p:bldP spid="29" grpId="0" animBg="1"/>
      <p:bldP spid="29" grpId="1" animBg="1"/>
      <p:bldP spid="31" grpId="0" animBg="1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-109637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SIMP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600200"/>
            <a:ext cx="9027500" cy="1579261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Like HDD repro is parse tree, but…</a:t>
            </a:r>
            <a:endParaRPr lang="en-US" dirty="0" smtClean="0"/>
          </a:p>
          <a:p>
            <a:pPr lvl="1"/>
            <a:r>
              <a:rPr lang="en-US" dirty="0" smtClean="0"/>
              <a:t>Leverages node</a:t>
            </a:r>
            <a:r>
              <a:rPr lang="en-US" dirty="0" smtClean="0"/>
              <a:t>-level grammar rules to perform more focused simplifications</a:t>
            </a:r>
          </a:p>
          <a:p>
            <a:r>
              <a:rPr lang="en-US" dirty="0" smtClean="0"/>
              <a:t>Replace internal nodes, get syntactically valid </a:t>
            </a:r>
            <a:r>
              <a:rPr lang="en-US" dirty="0" err="1" smtClean="0"/>
              <a:t>repros</a:t>
            </a:r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7086B-8DAA-3246-93CD-0F39623B4E21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mc="http://schemas.openxmlformats.org/markup-compatibility/2006" xmlns:mv="urn:schemas-microsoft-com:mac:vml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352800"/>
            <a:ext cx="3914775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mc="http://schemas.openxmlformats.org/markup-compatibility/2006" xmlns:mv="urn:schemas-microsoft-com:mac:vml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3314700" y="3352800"/>
            <a:ext cx="2714625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SIMP:</a:t>
            </a:r>
            <a:r>
              <a:rPr lang="en-US" dirty="0" smtClean="0"/>
              <a:t> Applying Simplifications </a:t>
            </a:r>
            <a:endParaRPr lang="en-US" dirty="0"/>
          </a:p>
        </p:txBody>
      </p:sp>
      <p:sp>
        <p:nvSpPr>
          <p:cNvPr id="21" name="Content Placeholder 20"/>
          <p:cNvSpPr>
            <a:spLocks noGrp="1"/>
          </p:cNvSpPr>
          <p:nvPr>
            <p:ph idx="1"/>
          </p:nvPr>
        </p:nvSpPr>
        <p:spPr>
          <a:xfrm>
            <a:off x="202042" y="1600201"/>
            <a:ext cx="8722324" cy="270303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1- Consider each internal node </a:t>
            </a:r>
            <a:r>
              <a:rPr lang="en-US" dirty="0" err="1" smtClean="0"/>
              <a:t>n</a:t>
            </a:r>
            <a:r>
              <a:rPr lang="en-US" dirty="0" smtClean="0"/>
              <a:t> in parse tree</a:t>
            </a:r>
          </a:p>
          <a:p>
            <a:pPr marL="0" indent="0">
              <a:buNone/>
            </a:pPr>
            <a:r>
              <a:rPr lang="en-US" dirty="0" smtClean="0"/>
              <a:t>2- Consider each grammar rule </a:t>
            </a:r>
            <a:r>
              <a:rPr lang="en-US" dirty="0" err="1" smtClean="0"/>
              <a:t>g</a:t>
            </a:r>
            <a:r>
              <a:rPr lang="en-US" dirty="0" smtClean="0"/>
              <a:t> with LHS=</a:t>
            </a:r>
            <a:r>
              <a:rPr lang="en-US" dirty="0" err="1" smtClean="0"/>
              <a:t>n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3- Identify sub-trees that match g’s RHS</a:t>
            </a:r>
          </a:p>
          <a:p>
            <a:pPr marL="0" indent="0">
              <a:buNone/>
            </a:pPr>
            <a:r>
              <a:rPr lang="en-US" dirty="0" smtClean="0"/>
              <a:t>4- Transform parse tree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</a:t>
            </a:r>
            <a:r>
              <a:rPr lang="en-US" i="1" dirty="0" err="1" smtClean="0">
                <a:sym typeface="Wingdings"/>
              </a:rPr>
              <a:t>r</a:t>
            </a:r>
            <a:r>
              <a:rPr lang="en-US" i="1" dirty="0" smtClean="0">
                <a:sym typeface="Wingdings"/>
              </a:rPr>
              <a:t>’</a:t>
            </a:r>
            <a:r>
              <a:rPr lang="en-US" dirty="0" smtClean="0">
                <a:sym typeface="Wingdings"/>
              </a:rPr>
              <a:t> and test </a:t>
            </a:r>
            <a:r>
              <a:rPr lang="en-US" dirty="0" err="1" smtClean="0">
                <a:sym typeface="Wingdings"/>
              </a:rPr>
              <a:t>T(</a:t>
            </a:r>
            <a:r>
              <a:rPr lang="en-US" i="1" dirty="0" err="1" smtClean="0">
                <a:sym typeface="Wingdings"/>
              </a:rPr>
              <a:t>r</a:t>
            </a:r>
            <a:r>
              <a:rPr lang="en-US" i="1" dirty="0" smtClean="0">
                <a:sym typeface="Wingdings"/>
              </a:rPr>
              <a:t>’</a:t>
            </a:r>
            <a:r>
              <a:rPr lang="en-US" dirty="0" smtClean="0">
                <a:sym typeface="Wingdings"/>
              </a:rPr>
              <a:t>)</a:t>
            </a:r>
          </a:p>
          <a:p>
            <a:pPr marL="0" indent="0">
              <a:buNone/>
            </a:pPr>
            <a:r>
              <a:rPr lang="en-US" dirty="0" smtClean="0"/>
              <a:t>5- If </a:t>
            </a:r>
            <a:r>
              <a:rPr lang="en-US" i="1" dirty="0" err="1" smtClean="0"/>
              <a:t>T</a:t>
            </a:r>
            <a:r>
              <a:rPr lang="en-US" dirty="0" err="1" smtClean="0"/>
              <a:t>(</a:t>
            </a:r>
            <a:r>
              <a:rPr lang="en-US" i="1" dirty="0" err="1" smtClean="0"/>
              <a:t>r</a:t>
            </a:r>
            <a:r>
              <a:rPr lang="en-US" dirty="0" smtClean="0"/>
              <a:t>’) = </a:t>
            </a:r>
            <a:r>
              <a:rPr lang="en-US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</a:rPr>
              <a:t>✗</a:t>
            </a:r>
            <a:r>
              <a:rPr lang="en-US" dirty="0" smtClean="0">
                <a:latin typeface="Zapf Dingbats"/>
                <a:ea typeface="Zapf Dingbats"/>
                <a:cs typeface="Zapf Dingbats"/>
              </a:rPr>
              <a:t> </a:t>
            </a:r>
            <a:r>
              <a:rPr lang="en-US" dirty="0" smtClean="0"/>
              <a:t>then recur on smallest repro so far, else prune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7086B-8DAA-3246-93CD-0F39623B4E21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0" y="5450459"/>
            <a:ext cx="9144000" cy="97342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Insight 2: Good </a:t>
            </a:r>
            <a:r>
              <a:rPr lang="en-US" sz="2800" dirty="0" smtClean="0"/>
              <a:t>for minimizing clauses with complex, heterogeneous structure (e.g. nested </a:t>
            </a:r>
            <a:r>
              <a:rPr lang="en-US" sz="2800" dirty="0" err="1" smtClean="0"/>
              <a:t>subexpressions</a:t>
            </a:r>
            <a:r>
              <a:rPr lang="en-US" sz="2800" dirty="0" smtClean="0"/>
              <a:t>). </a:t>
            </a:r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SIMP:</a:t>
            </a:r>
            <a:r>
              <a:rPr lang="en-US" dirty="0" smtClean="0"/>
              <a:t> Applying Simplifications </a:t>
            </a:r>
            <a:endParaRPr lang="en-US" dirty="0"/>
          </a:p>
        </p:txBody>
      </p:sp>
      <p:sp>
        <p:nvSpPr>
          <p:cNvPr id="21" name="Content Placeholder 20"/>
          <p:cNvSpPr>
            <a:spLocks noGrp="1"/>
          </p:cNvSpPr>
          <p:nvPr>
            <p:ph idx="1"/>
          </p:nvPr>
        </p:nvSpPr>
        <p:spPr>
          <a:xfrm>
            <a:off x="202042" y="1600201"/>
            <a:ext cx="8722324" cy="270303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1- Consider each internal node </a:t>
            </a:r>
            <a:r>
              <a:rPr lang="en-US" dirty="0" err="1" smtClean="0"/>
              <a:t>n</a:t>
            </a:r>
            <a:r>
              <a:rPr lang="en-US" dirty="0" smtClean="0"/>
              <a:t> in parse tree</a:t>
            </a:r>
          </a:p>
          <a:p>
            <a:pPr marL="0" indent="0">
              <a:buNone/>
            </a:pPr>
            <a:r>
              <a:rPr lang="en-US" dirty="0" smtClean="0"/>
              <a:t>2- Consider each grammar rule </a:t>
            </a:r>
            <a:r>
              <a:rPr lang="en-US" dirty="0" err="1" smtClean="0"/>
              <a:t>g</a:t>
            </a:r>
            <a:r>
              <a:rPr lang="en-US" dirty="0" smtClean="0"/>
              <a:t> with LHS=</a:t>
            </a:r>
            <a:r>
              <a:rPr lang="en-US" dirty="0" err="1" smtClean="0"/>
              <a:t>n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3- Identify sub-trees that match g’s RHS</a:t>
            </a:r>
          </a:p>
          <a:p>
            <a:pPr marL="0" indent="0">
              <a:buNone/>
            </a:pPr>
            <a:r>
              <a:rPr lang="en-US" dirty="0" smtClean="0"/>
              <a:t>4- Transform parse tree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</a:t>
            </a:r>
            <a:r>
              <a:rPr lang="en-US" i="1" dirty="0" err="1" smtClean="0">
                <a:sym typeface="Wingdings"/>
              </a:rPr>
              <a:t>r</a:t>
            </a:r>
            <a:r>
              <a:rPr lang="en-US" i="1" dirty="0" smtClean="0">
                <a:sym typeface="Wingdings"/>
              </a:rPr>
              <a:t>’</a:t>
            </a:r>
            <a:r>
              <a:rPr lang="en-US" dirty="0" smtClean="0">
                <a:sym typeface="Wingdings"/>
              </a:rPr>
              <a:t> and test </a:t>
            </a:r>
            <a:r>
              <a:rPr lang="en-US" dirty="0" err="1" smtClean="0">
                <a:sym typeface="Wingdings"/>
              </a:rPr>
              <a:t>T(</a:t>
            </a:r>
            <a:r>
              <a:rPr lang="en-US" i="1" dirty="0" err="1" smtClean="0">
                <a:sym typeface="Wingdings"/>
              </a:rPr>
              <a:t>r</a:t>
            </a:r>
            <a:r>
              <a:rPr lang="en-US" i="1" dirty="0" smtClean="0">
                <a:sym typeface="Wingdings"/>
              </a:rPr>
              <a:t>’</a:t>
            </a:r>
            <a:r>
              <a:rPr lang="en-US" dirty="0" smtClean="0">
                <a:sym typeface="Wingdings"/>
              </a:rPr>
              <a:t>)</a:t>
            </a:r>
          </a:p>
          <a:p>
            <a:pPr marL="0" indent="0">
              <a:buNone/>
            </a:pPr>
            <a:r>
              <a:rPr lang="en-US" dirty="0" smtClean="0"/>
              <a:t>5- If </a:t>
            </a:r>
            <a:r>
              <a:rPr lang="en-US" i="1" dirty="0" err="1" smtClean="0"/>
              <a:t>T</a:t>
            </a:r>
            <a:r>
              <a:rPr lang="en-US" dirty="0" err="1" smtClean="0"/>
              <a:t>(</a:t>
            </a:r>
            <a:r>
              <a:rPr lang="en-US" i="1" dirty="0" err="1" smtClean="0"/>
              <a:t>r</a:t>
            </a:r>
            <a:r>
              <a:rPr lang="en-US" dirty="0" smtClean="0"/>
              <a:t>’) = </a:t>
            </a:r>
            <a:r>
              <a:rPr lang="en-US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</a:rPr>
              <a:t>✗</a:t>
            </a:r>
            <a:r>
              <a:rPr lang="en-US" dirty="0" smtClean="0">
                <a:latin typeface="Zapf Dingbats"/>
                <a:ea typeface="Zapf Dingbats"/>
                <a:cs typeface="Zapf Dingbats"/>
              </a:rPr>
              <a:t> </a:t>
            </a:r>
            <a:r>
              <a:rPr lang="en-US" dirty="0" smtClean="0"/>
              <a:t>then recur on smallest repro so far, else prune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7086B-8DAA-3246-93CD-0F39623B4E21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0" y="5450459"/>
            <a:ext cx="9144000" cy="97342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Insight 2: Good for minimizing clauses with complex, heterogeneous structure (e.g. nested </a:t>
            </a:r>
            <a:r>
              <a:rPr lang="en-US" sz="2800" dirty="0" err="1" smtClean="0"/>
              <a:t>subexpressions</a:t>
            </a:r>
            <a:r>
              <a:rPr lang="en-US" sz="2800" dirty="0" smtClean="0"/>
              <a:t>). </a:t>
            </a:r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FlexMin</a:t>
            </a:r>
            <a:r>
              <a:rPr lang="en-US" dirty="0" smtClean="0"/>
              <a:t>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110041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Automatically minimizes repro expressions</a:t>
            </a:r>
          </a:p>
          <a:p>
            <a:endParaRPr lang="en-US" dirty="0" smtClean="0"/>
          </a:p>
          <a:p>
            <a:r>
              <a:rPr lang="en-US" dirty="0" smtClean="0"/>
              <a:t>Based on SIMP but applies DD to list nodes</a:t>
            </a:r>
          </a:p>
          <a:p>
            <a:pPr lvl="1"/>
            <a:r>
              <a:rPr lang="en-US" dirty="0" smtClean="0"/>
              <a:t>Any nodes with homogeneous structure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Improved enumeration strategy</a:t>
            </a:r>
          </a:p>
          <a:p>
            <a:pPr lvl="1"/>
            <a:r>
              <a:rPr lang="en-US" dirty="0" smtClean="0"/>
              <a:t>Avoids getting stuck on local minima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Applies DD to minimizing input data tables</a:t>
            </a:r>
          </a:p>
          <a:p>
            <a:pPr lvl="1"/>
            <a:r>
              <a:rPr lang="en-US" dirty="0" smtClean="0"/>
              <a:t>Novel hinting language helps guide minimization order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7086B-8DAA-3246-93CD-0F39623B4E21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862" y="118773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FlexMin</a:t>
            </a:r>
            <a:r>
              <a:rPr lang="en-US" dirty="0" smtClean="0"/>
              <a:t>: Application of DD to List Nodes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862" y="1600201"/>
            <a:ext cx="9030138" cy="3125107"/>
          </a:xfrm>
        </p:spPr>
        <p:txBody>
          <a:bodyPr>
            <a:normAutofit fontScale="92500" lnSpcReduction="10000"/>
          </a:bodyPr>
          <a:lstStyle/>
          <a:p>
            <a:r>
              <a:rPr lang="en-US" sz="3097" dirty="0" smtClean="0"/>
              <a:t>Apply DD to list nodes with grammar rule:</a:t>
            </a:r>
            <a:endParaRPr lang="en-US" dirty="0" smtClean="0">
              <a:ea typeface="Lucida Grande"/>
              <a:cs typeface="Lucida Grande"/>
              <a:sym typeface="Wingdings"/>
            </a:endParaRPr>
          </a:p>
          <a:p>
            <a:pPr lvl="1"/>
            <a:r>
              <a:rPr lang="en-US" dirty="0" err="1" smtClean="0">
                <a:ea typeface="Lucida Grande"/>
                <a:cs typeface="Lucida Grande"/>
                <a:sym typeface="Wingdings"/>
              </a:rPr>
              <a:t>e.g</a:t>
            </a:r>
            <a:r>
              <a:rPr lang="en-US" dirty="0" smtClean="0">
                <a:ea typeface="Lucida Grande"/>
                <a:cs typeface="Lucida Grande"/>
                <a:sym typeface="Wingdings"/>
              </a:rPr>
              <a:t> any repetitive sequence of items such as a list of columns</a:t>
            </a:r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r>
              <a:rPr lang="en-US" sz="3097" dirty="0" smtClean="0"/>
              <a:t>Specialized DD gives significant time savings over SIMP</a:t>
            </a:r>
          </a:p>
          <a:p>
            <a:pPr lvl="1"/>
            <a:r>
              <a:rPr lang="en-US" i="1" dirty="0" smtClean="0"/>
              <a:t>O</a:t>
            </a:r>
            <a:r>
              <a:rPr lang="en-US" dirty="0" smtClean="0"/>
              <a:t>(n</a:t>
            </a:r>
            <a:r>
              <a:rPr lang="en-US" baseline="30000" dirty="0" smtClean="0"/>
              <a:t>2</a:t>
            </a:r>
            <a:r>
              <a:rPr lang="en-US" dirty="0" smtClean="0"/>
              <a:t>) vs. </a:t>
            </a:r>
            <a:r>
              <a:rPr lang="en-US" i="1" dirty="0" smtClean="0"/>
              <a:t>O</a:t>
            </a:r>
            <a:r>
              <a:rPr lang="en-US" dirty="0" smtClean="0"/>
              <a:t>(n</a:t>
            </a:r>
            <a:r>
              <a:rPr lang="en-US" baseline="30000" dirty="0" smtClean="0"/>
              <a:t>4</a:t>
            </a:r>
            <a:r>
              <a:rPr lang="en-US" dirty="0" smtClean="0"/>
              <a:t>) worst-case, </a:t>
            </a:r>
            <a:r>
              <a:rPr lang="en-US" dirty="0" err="1" smtClean="0"/>
              <a:t>n</a:t>
            </a:r>
            <a:r>
              <a:rPr lang="en-US" dirty="0" smtClean="0"/>
              <a:t> is # of nodes in sequence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7086B-8DAA-3246-93CD-0F39623B4E21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4828" y="1706277"/>
            <a:ext cx="1981200" cy="34290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13862" y="3095271"/>
            <a:ext cx="9030138" cy="395248"/>
            <a:chOff x="113862" y="3723769"/>
            <a:chExt cx="9030138" cy="395248"/>
          </a:xfrm>
        </p:grpSpPr>
        <p:sp>
          <p:nvSpPr>
            <p:cNvPr id="8" name="TextBox 7"/>
            <p:cNvSpPr txBox="1"/>
            <p:nvPr/>
          </p:nvSpPr>
          <p:spPr>
            <a:xfrm>
              <a:off x="113862" y="3723769"/>
              <a:ext cx="42018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ourier"/>
                </a:rPr>
                <a:t>SELECT </a:t>
              </a:r>
              <a:r>
                <a:rPr lang="en-US" dirty="0" err="1" smtClean="0">
                  <a:latin typeface="Courier"/>
                </a:rPr>
                <a:t>a,b,c,d,e,f,g</a:t>
              </a:r>
              <a:r>
                <a:rPr lang="en-US" dirty="0" smtClean="0">
                  <a:latin typeface="Courier"/>
                </a:rPr>
                <a:t> FROM </a:t>
              </a:r>
              <a:r>
                <a:rPr lang="en-US" dirty="0" err="1" smtClean="0">
                  <a:latin typeface="Courier"/>
                </a:rPr>
                <a:t>foo</a:t>
              </a:r>
              <a:endParaRPr lang="en-US" dirty="0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08500" y="3801517"/>
              <a:ext cx="4635500" cy="317500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5750" y="1031875"/>
            <a:ext cx="5905500" cy="568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FlexMin</a:t>
            </a:r>
            <a:r>
              <a:rPr lang="en-US" dirty="0" smtClean="0"/>
              <a:t>: Improved Enumeration 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600201"/>
            <a:ext cx="9047807" cy="1907447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SIMP: Applies </a:t>
            </a:r>
            <a:r>
              <a:rPr lang="en-US" b="1" dirty="0" smtClean="0"/>
              <a:t>all </a:t>
            </a:r>
            <a:r>
              <a:rPr lang="en-US" dirty="0" smtClean="0"/>
              <a:t>simplifications before moving on to next node</a:t>
            </a:r>
          </a:p>
          <a:p>
            <a:pPr lvl="1"/>
            <a:r>
              <a:rPr lang="en-US" dirty="0" smtClean="0"/>
              <a:t>Can get stuck applying changes to irrelevant</a:t>
            </a:r>
            <a:r>
              <a:rPr lang="en-US" dirty="0" smtClean="0"/>
              <a:t> </a:t>
            </a:r>
          </a:p>
          <a:p>
            <a:pPr lvl="1">
              <a:buNone/>
            </a:pPr>
            <a:r>
              <a:rPr lang="en-US" dirty="0" smtClean="0"/>
              <a:t>    nodes</a:t>
            </a:r>
            <a:endParaRPr lang="en-US" dirty="0" smtClean="0"/>
          </a:p>
          <a:p>
            <a:r>
              <a:rPr lang="en-US" dirty="0" err="1" smtClean="0"/>
              <a:t>FlexMin</a:t>
            </a:r>
            <a:r>
              <a:rPr lang="en-US" dirty="0" smtClean="0"/>
              <a:t>: round robin-based approach</a:t>
            </a:r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7086B-8DAA-3246-93CD-0F39623B4E21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4" name="Picture 3" descr="enumRR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457200" y="3964448"/>
            <a:ext cx="4994090" cy="20808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30886" y="3501417"/>
            <a:ext cx="1742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Repro parse tree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 noChangeAspect="1"/>
          </p:cNvGraphicFramePr>
          <p:nvPr/>
        </p:nvGraphicFramePr>
        <p:xfrm>
          <a:off x="6553200" y="2219355"/>
          <a:ext cx="1730368" cy="4502120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865184"/>
                <a:gridCol w="865184"/>
              </a:tblGrid>
              <a:tr h="317995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SIMP</a:t>
                      </a:r>
                      <a:endParaRPr lang="en-US" sz="1700" dirty="0"/>
                    </a:p>
                  </a:txBody>
                  <a:tcPr marL="76989" marR="76989" marT="38495" marB="38495" anchorCtr="1"/>
                </a:tc>
                <a:tc>
                  <a:txBody>
                    <a:bodyPr/>
                    <a:lstStyle/>
                    <a:p>
                      <a:r>
                        <a:rPr lang="en-US" sz="1700" dirty="0" err="1" smtClean="0"/>
                        <a:t>FlexMin</a:t>
                      </a:r>
                      <a:endParaRPr lang="en-US" sz="1700" dirty="0" smtClean="0"/>
                    </a:p>
                    <a:p>
                      <a:r>
                        <a:rPr lang="en-US" sz="1700" dirty="0" smtClean="0"/>
                        <a:t>X = 5</a:t>
                      </a:r>
                      <a:endParaRPr lang="en-US" sz="1700" dirty="0"/>
                    </a:p>
                  </a:txBody>
                  <a:tcPr marL="76989" marR="76989" marT="38495" marB="38495" anchor="ctr" anchorCtr="1"/>
                </a:tc>
              </a:tr>
              <a:tr h="179566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C</a:t>
                      </a:r>
                      <a:r>
                        <a:rPr lang="en-US" sz="1700" baseline="-25000" dirty="0" smtClean="0"/>
                        <a:t>1</a:t>
                      </a:r>
                      <a:r>
                        <a:rPr lang="en-US" sz="1700" dirty="0" smtClean="0"/>
                        <a:t>…C</a:t>
                      </a:r>
                      <a:r>
                        <a:rPr lang="en-US" sz="1700" baseline="-25000" dirty="0" smtClean="0"/>
                        <a:t>10</a:t>
                      </a:r>
                      <a:endParaRPr lang="en-US" sz="1700" baseline="-25000" dirty="0"/>
                    </a:p>
                  </a:txBody>
                  <a:tcPr marL="76989" marR="76989" marT="38495" marB="38495" anchorCtr="1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/>
                        <a:t>C</a:t>
                      </a:r>
                      <a:r>
                        <a:rPr lang="en-US" sz="1700" baseline="-25000" dirty="0" smtClean="0"/>
                        <a:t>1</a:t>
                      </a:r>
                      <a:r>
                        <a:rPr lang="en-US" sz="1700" dirty="0" smtClean="0"/>
                        <a:t>…C</a:t>
                      </a:r>
                      <a:r>
                        <a:rPr lang="en-US" sz="1700" baseline="-25000" dirty="0" smtClean="0"/>
                        <a:t>5</a:t>
                      </a:r>
                      <a:endParaRPr lang="en-US" sz="1700" dirty="0"/>
                    </a:p>
                  </a:txBody>
                  <a:tcPr marL="76989" marR="76989" marT="38495" marB="38495" anchorCtr="1"/>
                </a:tc>
              </a:tr>
              <a:tr h="317995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C</a:t>
                      </a:r>
                      <a:r>
                        <a:rPr lang="en-US" sz="1700" baseline="-25000" dirty="0" smtClean="0"/>
                        <a:t>11</a:t>
                      </a:r>
                      <a:r>
                        <a:rPr lang="en-US" sz="1700" dirty="0" smtClean="0"/>
                        <a:t>,</a:t>
                      </a:r>
                      <a:r>
                        <a:rPr lang="en-US" sz="1700" baseline="0" dirty="0" smtClean="0"/>
                        <a:t>C</a:t>
                      </a:r>
                      <a:r>
                        <a:rPr lang="en-US" sz="1700" baseline="-25000" dirty="0" smtClean="0"/>
                        <a:t>12</a:t>
                      </a:r>
                      <a:endParaRPr lang="en-US" sz="1700" baseline="-25000" dirty="0"/>
                    </a:p>
                  </a:txBody>
                  <a:tcPr marL="76989" marR="76989" marT="38495" marB="38495" anchorCtr="1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/>
                        <a:t>C</a:t>
                      </a:r>
                      <a:r>
                        <a:rPr lang="en-US" sz="1700" baseline="-25000" dirty="0" smtClean="0"/>
                        <a:t>11</a:t>
                      </a:r>
                      <a:r>
                        <a:rPr lang="en-US" sz="1700" dirty="0" smtClean="0"/>
                        <a:t>,</a:t>
                      </a:r>
                      <a:r>
                        <a:rPr lang="en-US" sz="1700" baseline="0" dirty="0" smtClean="0"/>
                        <a:t>C</a:t>
                      </a:r>
                      <a:r>
                        <a:rPr lang="en-US" sz="1700" baseline="-25000" dirty="0" smtClean="0"/>
                        <a:t>12</a:t>
                      </a:r>
                    </a:p>
                    <a:p>
                      <a:endParaRPr lang="en-US" sz="1700" dirty="0"/>
                    </a:p>
                  </a:txBody>
                  <a:tcPr marL="76989" marR="76989" marT="38495" marB="38495" anchorCtr="1"/>
                </a:tc>
              </a:tr>
              <a:tr h="317995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C</a:t>
                      </a:r>
                      <a:r>
                        <a:rPr lang="en-US" sz="1700" baseline="-25000" dirty="0" smtClean="0"/>
                        <a:t>13</a:t>
                      </a:r>
                      <a:r>
                        <a:rPr lang="en-US" sz="1700" dirty="0" smtClean="0"/>
                        <a:t>…C</a:t>
                      </a:r>
                      <a:r>
                        <a:rPr lang="en-US" sz="1700" baseline="-25000" dirty="0" smtClean="0"/>
                        <a:t>20</a:t>
                      </a:r>
                      <a:endParaRPr lang="en-US" sz="1700" baseline="-25000" dirty="0"/>
                    </a:p>
                  </a:txBody>
                  <a:tcPr marL="76989" marR="76989" marT="38495" marB="38495" anchorCtr="1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/>
                        <a:t>C</a:t>
                      </a:r>
                      <a:r>
                        <a:rPr lang="en-US" sz="1700" baseline="-25000" dirty="0" smtClean="0"/>
                        <a:t>13</a:t>
                      </a:r>
                      <a:r>
                        <a:rPr lang="en-US" sz="1700" dirty="0" smtClean="0"/>
                        <a:t>…C</a:t>
                      </a:r>
                      <a:r>
                        <a:rPr lang="en-US" sz="1700" baseline="-25000" dirty="0" smtClean="0"/>
                        <a:t>17</a:t>
                      </a:r>
                    </a:p>
                    <a:p>
                      <a:endParaRPr lang="en-US" sz="1700" dirty="0"/>
                    </a:p>
                  </a:txBody>
                  <a:tcPr marL="76989" marR="76989" marT="38495" marB="38495" anchorCtr="1"/>
                </a:tc>
              </a:tr>
              <a:tr h="317995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C</a:t>
                      </a:r>
                      <a:r>
                        <a:rPr lang="en-US" sz="1700" baseline="-25000" dirty="0" smtClean="0"/>
                        <a:t>21</a:t>
                      </a:r>
                      <a:r>
                        <a:rPr lang="en-US" sz="1700" dirty="0" smtClean="0"/>
                        <a:t>…C</a:t>
                      </a:r>
                      <a:r>
                        <a:rPr lang="en-US" sz="1700" baseline="-25000" dirty="0" smtClean="0"/>
                        <a:t>25</a:t>
                      </a:r>
                      <a:endParaRPr lang="en-US" sz="1700" baseline="-25000" dirty="0"/>
                    </a:p>
                  </a:txBody>
                  <a:tcPr marL="76989" marR="76989" marT="38495" marB="38495" anchorCtr="1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/>
                        <a:t>C</a:t>
                      </a:r>
                      <a:r>
                        <a:rPr lang="en-US" sz="1700" baseline="-25000" dirty="0" smtClean="0"/>
                        <a:t>21</a:t>
                      </a:r>
                      <a:r>
                        <a:rPr lang="en-US" sz="1700" dirty="0" smtClean="0"/>
                        <a:t>…C</a:t>
                      </a:r>
                      <a:r>
                        <a:rPr lang="en-US" sz="1700" baseline="-25000" dirty="0" smtClean="0"/>
                        <a:t>25</a:t>
                      </a:r>
                    </a:p>
                    <a:p>
                      <a:endParaRPr lang="en-US" sz="1700" dirty="0"/>
                    </a:p>
                  </a:txBody>
                  <a:tcPr marL="76989" marR="76989" marT="38495" marB="38495" anchorCtr="1"/>
                </a:tc>
              </a:tr>
              <a:tr h="317995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C</a:t>
                      </a:r>
                      <a:r>
                        <a:rPr lang="en-US" sz="1700" baseline="-25000" dirty="0" smtClean="0"/>
                        <a:t>26</a:t>
                      </a:r>
                      <a:r>
                        <a:rPr lang="en-US" sz="1700" dirty="0" smtClean="0"/>
                        <a:t>…C</a:t>
                      </a:r>
                      <a:r>
                        <a:rPr lang="en-US" sz="1700" baseline="-25000" dirty="0" smtClean="0"/>
                        <a:t>30</a:t>
                      </a:r>
                      <a:endParaRPr lang="en-US" sz="1700" baseline="-25000" dirty="0"/>
                    </a:p>
                  </a:txBody>
                  <a:tcPr marL="76989" marR="76989" marT="38495" marB="38495" anchorCtr="1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/>
                        <a:t>C</a:t>
                      </a:r>
                      <a:r>
                        <a:rPr lang="en-US" sz="1700" baseline="-25000" dirty="0" smtClean="0"/>
                        <a:t>26</a:t>
                      </a:r>
                      <a:r>
                        <a:rPr lang="en-US" sz="1700" dirty="0" smtClean="0"/>
                        <a:t>…C</a:t>
                      </a:r>
                      <a:r>
                        <a:rPr lang="en-US" sz="1700" baseline="-25000" dirty="0" smtClean="0"/>
                        <a:t>30</a:t>
                      </a:r>
                    </a:p>
                    <a:p>
                      <a:endParaRPr lang="en-US" sz="1700" dirty="0"/>
                    </a:p>
                  </a:txBody>
                  <a:tcPr marL="76989" marR="76989" marT="38495" marB="38495" anchorCtr="1"/>
                </a:tc>
              </a:tr>
              <a:tr h="317995"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76989" marR="76989" marT="38495" marB="38495" anchorCtr="1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/>
                        <a:t>C</a:t>
                      </a:r>
                      <a:r>
                        <a:rPr lang="en-US" sz="1700" baseline="-25000" dirty="0" smtClean="0"/>
                        <a:t>6</a:t>
                      </a:r>
                      <a:r>
                        <a:rPr lang="en-US" sz="1700" dirty="0" smtClean="0"/>
                        <a:t>…C</a:t>
                      </a:r>
                      <a:r>
                        <a:rPr lang="en-US" sz="1700" baseline="-25000" dirty="0" smtClean="0"/>
                        <a:t>10</a:t>
                      </a:r>
                    </a:p>
                    <a:p>
                      <a:endParaRPr lang="en-US" sz="1700" dirty="0"/>
                    </a:p>
                  </a:txBody>
                  <a:tcPr marL="76989" marR="76989" marT="38495" marB="38495" anchorCtr="1"/>
                </a:tc>
              </a:tr>
              <a:tr h="317995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76989" marR="76989" marT="38495" marB="38495" anchorCtr="1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/>
                        <a:t>C</a:t>
                      </a:r>
                      <a:r>
                        <a:rPr lang="en-US" sz="1700" baseline="-25000" dirty="0" smtClean="0"/>
                        <a:t>18</a:t>
                      </a:r>
                      <a:r>
                        <a:rPr lang="en-US" sz="1700" dirty="0" smtClean="0"/>
                        <a:t>…C</a:t>
                      </a:r>
                      <a:r>
                        <a:rPr lang="en-US" sz="1700" baseline="-25000" dirty="0" smtClean="0"/>
                        <a:t>32</a:t>
                      </a:r>
                    </a:p>
                    <a:p>
                      <a:endParaRPr lang="en-US" sz="1700" dirty="0"/>
                    </a:p>
                  </a:txBody>
                  <a:tcPr marL="76989" marR="76989" marT="38495" marB="38495" anchorCtr="1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738809" y="237110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863141" y="341012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FlexMin</a:t>
            </a:r>
            <a:r>
              <a:rPr lang="en-US" dirty="0" smtClean="0"/>
              <a:t>: Application of DD to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862" y="1600200"/>
            <a:ext cx="9030138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Specialized DD for data minimization</a:t>
            </a:r>
            <a:endParaRPr lang="en-US" dirty="0" smtClean="0"/>
          </a:p>
          <a:p>
            <a:pPr lvl="1"/>
            <a:r>
              <a:rPr lang="en-US" dirty="0" smtClean="0"/>
              <a:t>Systematic </a:t>
            </a:r>
            <a:r>
              <a:rPr lang="en-US" dirty="0" smtClean="0"/>
              <a:t>removal of rows of data from input table</a:t>
            </a:r>
          </a:p>
          <a:p>
            <a:pPr lvl="2"/>
            <a:r>
              <a:rPr lang="en-US" dirty="0" smtClean="0"/>
              <a:t>Partition original table into </a:t>
            </a:r>
            <a:r>
              <a:rPr lang="en-US" i="1" dirty="0" err="1" smtClean="0"/>
              <a:t>m</a:t>
            </a:r>
            <a:r>
              <a:rPr lang="en-US" dirty="0" smtClean="0"/>
              <a:t> chunks </a:t>
            </a:r>
          </a:p>
          <a:p>
            <a:pPr lvl="3"/>
            <a:r>
              <a:rPr lang="en-US" dirty="0" smtClean="0"/>
              <a:t>Create temp table for each chunk</a:t>
            </a:r>
          </a:p>
          <a:p>
            <a:pPr lvl="2"/>
            <a:r>
              <a:rPr lang="en-US" dirty="0" smtClean="0"/>
              <a:t>Insert temp table id into repro expression and apply </a:t>
            </a:r>
            <a:r>
              <a:rPr lang="en-US" dirty="0" err="1" smtClean="0"/>
              <a:t>T(r</a:t>
            </a:r>
            <a:r>
              <a:rPr lang="en-US" dirty="0" smtClean="0"/>
              <a:t>’)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But, minimizing data affects time and outcome of query minimization</a:t>
            </a:r>
          </a:p>
          <a:p>
            <a:pPr lvl="2"/>
            <a:r>
              <a:rPr lang="en-US" dirty="0" smtClean="0"/>
              <a:t>E.g. minimize input tables before performing join</a:t>
            </a:r>
          </a:p>
          <a:p>
            <a:pPr lvl="4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7086B-8DAA-3246-93CD-0F39623B4E21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FlexMin</a:t>
            </a:r>
            <a:r>
              <a:rPr lang="en-US" dirty="0" smtClean="0"/>
              <a:t>-Data &amp; </a:t>
            </a:r>
            <a:r>
              <a:rPr lang="en-US" dirty="0" err="1" smtClean="0"/>
              <a:t>FlexMin</a:t>
            </a:r>
            <a:r>
              <a:rPr lang="en-US" dirty="0" smtClean="0"/>
              <a:t>-Hints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862" y="1355977"/>
            <a:ext cx="9030138" cy="736255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Novel hinting language to guide minimization strategy of data and query expression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7086B-8DAA-3246-93CD-0F39623B4E21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7724" y="2092232"/>
            <a:ext cx="845907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FlexMin</a:t>
            </a:r>
            <a:r>
              <a:rPr lang="en-US" b="1" dirty="0" smtClean="0"/>
              <a:t>-Data:</a:t>
            </a:r>
          </a:p>
          <a:p>
            <a:r>
              <a:rPr lang="en-US" dirty="0" smtClean="0"/>
              <a:t>“Minimize the expression using SIMP or DD before/after minimizing the data.”</a:t>
            </a:r>
          </a:p>
          <a:p>
            <a:r>
              <a:rPr lang="en-US" dirty="0" smtClean="0"/>
              <a:t>                  </a:t>
            </a:r>
          </a:p>
          <a:p>
            <a:r>
              <a:rPr lang="en-US" dirty="0" smtClean="0">
                <a:latin typeface="Courier"/>
              </a:rPr>
              <a:t>        SELECT </a:t>
            </a:r>
            <a:r>
              <a:rPr lang="en-US" dirty="0" err="1" smtClean="0">
                <a:latin typeface="Courier"/>
              </a:rPr>
              <a:t>a,b,c,d</a:t>
            </a:r>
            <a:r>
              <a:rPr lang="en-US" dirty="0" smtClean="0">
                <a:latin typeface="Courier"/>
              </a:rPr>
              <a:t> FROM </a:t>
            </a:r>
            <a:r>
              <a:rPr lang="en-US" b="1" dirty="0" smtClean="0">
                <a:solidFill>
                  <a:srgbClr val="FF0000"/>
                </a:solidFill>
                <a:latin typeface="Courier"/>
              </a:rPr>
              <a:t>/#Data,1#/</a:t>
            </a:r>
            <a:r>
              <a:rPr lang="en-US" b="1" dirty="0" smtClean="0">
                <a:latin typeface="Courier"/>
              </a:rPr>
              <a:t> </a:t>
            </a:r>
            <a:r>
              <a:rPr lang="en-US" dirty="0" err="1" smtClean="0">
                <a:latin typeface="Courier"/>
              </a:rPr>
              <a:t>foo</a:t>
            </a:r>
            <a:endParaRPr lang="en-US" dirty="0" smtClean="0">
              <a:latin typeface="Courier"/>
            </a:endParaRP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b="1" dirty="0" err="1" smtClean="0"/>
              <a:t>FlexMin</a:t>
            </a:r>
            <a:r>
              <a:rPr lang="en-US" b="1" dirty="0" smtClean="0"/>
              <a:t>-Hints (interleave data and query):</a:t>
            </a:r>
          </a:p>
          <a:p>
            <a:r>
              <a:rPr lang="en-US" dirty="0" smtClean="0"/>
              <a:t>“Minimize one </a:t>
            </a:r>
            <a:r>
              <a:rPr lang="en-US" dirty="0" err="1" smtClean="0"/>
              <a:t>subexpression</a:t>
            </a:r>
            <a:r>
              <a:rPr lang="en-US" dirty="0" smtClean="0"/>
              <a:t> using SIMP or DD before/after minimizing this other </a:t>
            </a:r>
            <a:r>
              <a:rPr lang="en-US" dirty="0" err="1" smtClean="0"/>
              <a:t>subexpression</a:t>
            </a:r>
            <a:r>
              <a:rPr lang="en-US" dirty="0" smtClean="0"/>
              <a:t> or data.”</a:t>
            </a:r>
          </a:p>
          <a:p>
            <a:endParaRPr lang="en-US" dirty="0" smtClean="0"/>
          </a:p>
          <a:p>
            <a:r>
              <a:rPr lang="en-US" dirty="0" smtClean="0"/>
              <a:t>     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/</a:t>
            </a:r>
            <a:r>
              <a:rPr lang="en-US" b="1" dirty="0" smtClean="0">
                <a:solidFill>
                  <a:srgbClr val="FF0000"/>
                </a:solidFill>
              </a:rPr>
              <a:t>@Isolate,</a:t>
            </a:r>
            <a:r>
              <a:rPr lang="en-US" b="1" dirty="0" smtClean="0">
                <a:solidFill>
                  <a:srgbClr val="FF0000"/>
                </a:solidFill>
              </a:rPr>
              <a:t>1 Isolate 2, </a:t>
            </a:r>
            <a:r>
              <a:rPr lang="en-US" b="1" dirty="0" smtClean="0">
                <a:solidFill>
                  <a:srgbClr val="FF0000"/>
                </a:solidFill>
              </a:rPr>
              <a:t>SIMP,2@/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dirty="0" smtClean="0">
                <a:solidFill>
                  <a:srgbClr val="FF0000"/>
                </a:solidFill>
                <a:latin typeface="Courier"/>
              </a:rPr>
              <a:t>  </a:t>
            </a:r>
            <a:r>
              <a:rPr lang="en-US" dirty="0" smtClean="0">
                <a:latin typeface="Courier"/>
              </a:rPr>
              <a:t>SELECT DISTINCT </a:t>
            </a:r>
            <a:r>
              <a:rPr lang="en-US" b="1" dirty="0" smtClean="0">
                <a:solidFill>
                  <a:srgbClr val="FF0000"/>
                </a:solidFill>
                <a:latin typeface="Courier"/>
              </a:rPr>
              <a:t>/#DD,1#/ </a:t>
            </a:r>
            <a:r>
              <a:rPr lang="en-US" dirty="0" err="1" smtClean="0">
                <a:latin typeface="Courier"/>
              </a:rPr>
              <a:t>a</a:t>
            </a:r>
            <a:r>
              <a:rPr lang="en-US" dirty="0" err="1" smtClean="0">
                <a:latin typeface="Courier"/>
              </a:rPr>
              <a:t>,b,c,</a:t>
            </a:r>
            <a:r>
              <a:rPr lang="en-US" dirty="0" err="1" smtClean="0">
                <a:latin typeface="Courier"/>
              </a:rPr>
              <a:t>d,e,f,g</a:t>
            </a:r>
            <a:r>
              <a:rPr lang="en-US" dirty="0" smtClean="0">
                <a:latin typeface="Courier"/>
              </a:rPr>
              <a:t> FROM </a:t>
            </a:r>
            <a:r>
              <a:rPr lang="en-US" b="1" dirty="0" smtClean="0">
                <a:solidFill>
                  <a:srgbClr val="FF0000"/>
                </a:solidFill>
                <a:latin typeface="Courier"/>
              </a:rPr>
              <a:t>/#Data</a:t>
            </a:r>
            <a:r>
              <a:rPr lang="en-US" b="1" dirty="0" smtClean="0">
                <a:solidFill>
                  <a:srgbClr val="FF0000"/>
                </a:solidFill>
                <a:latin typeface="Courier"/>
              </a:rPr>
              <a:t>,2#</a:t>
            </a:r>
            <a:r>
              <a:rPr lang="en-US" b="1" dirty="0" smtClean="0">
                <a:solidFill>
                  <a:srgbClr val="FF0000"/>
                </a:solidFill>
                <a:latin typeface="Courier"/>
              </a:rPr>
              <a:t>/ </a:t>
            </a:r>
            <a:r>
              <a:rPr lang="en-US" dirty="0" err="1" smtClean="0">
                <a:latin typeface="Courier"/>
              </a:rPr>
              <a:t>foo</a:t>
            </a:r>
            <a:endParaRPr lang="en-US" dirty="0" smtClean="0">
              <a:latin typeface="Courier"/>
            </a:endParaRPr>
          </a:p>
          <a:p>
            <a:r>
              <a:rPr lang="en-US" dirty="0" smtClean="0">
                <a:latin typeface="Courier"/>
              </a:rPr>
              <a:t>  WHERE a = 1 AND </a:t>
            </a:r>
            <a:r>
              <a:rPr lang="en-US" dirty="0" err="1" smtClean="0">
                <a:latin typeface="Courier"/>
              </a:rPr>
              <a:t>b</a:t>
            </a:r>
            <a:r>
              <a:rPr lang="en-US" dirty="0" smtClean="0">
                <a:latin typeface="Courier"/>
              </a:rPr>
              <a:t> = </a:t>
            </a:r>
            <a:r>
              <a:rPr lang="en-US" dirty="0" err="1" smtClean="0">
                <a:latin typeface="Courier"/>
              </a:rPr>
              <a:t>c</a:t>
            </a:r>
            <a:r>
              <a:rPr lang="en-US" dirty="0" smtClean="0">
                <a:latin typeface="Courier"/>
              </a:rPr>
              <a:t> AND . . . </a:t>
            </a: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dirty="0" err="1" smtClean="0"/>
              <a:t>FlexMin</a:t>
            </a:r>
            <a:r>
              <a:rPr lang="en-US" dirty="0" smtClean="0"/>
              <a:t>-Hints</a:t>
            </a:r>
            <a:endParaRPr lang="en-US" dirty="0"/>
          </a:p>
        </p:txBody>
      </p:sp>
      <p:pic>
        <p:nvPicPr>
          <p:cNvPr id="8" name="Content Placeholder 7" descr="Turkish-I-repro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3"/>
              <a:srcRect l="-13217" r="-13217"/>
              <a:stretch>
                <a:fillRect/>
              </a:stretch>
            </p:blipFill>
          </mc:Choice>
          <mc:Fallback>
            <p:blipFill>
              <a:blip r:embed="rId4"/>
              <a:srcRect l="-13217" r="-13217"/>
              <a:stretch>
                <a:fillRect/>
              </a:stretch>
            </p:blipFill>
          </mc:Fallback>
        </mc:AlternateContent>
        <p:spPr>
          <a:xfrm>
            <a:off x="200471" y="1441467"/>
            <a:ext cx="8690186" cy="4779267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7086B-8DAA-3246-93CD-0F39623B4E21}" type="slidenum">
              <a:rPr lang="en-US" smtClean="0"/>
              <a:pPr/>
              <a:t>19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1522975" y="1659902"/>
            <a:ext cx="5978623" cy="1245468"/>
            <a:chOff x="1522975" y="1659902"/>
            <a:chExt cx="5978623" cy="1245468"/>
          </a:xfrm>
        </p:grpSpPr>
        <p:sp>
          <p:nvSpPr>
            <p:cNvPr id="9" name="Rectangle 8"/>
            <p:cNvSpPr/>
            <p:nvPr/>
          </p:nvSpPr>
          <p:spPr>
            <a:xfrm>
              <a:off x="1522975" y="1936913"/>
              <a:ext cx="5978623" cy="968457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73359" y="1659902"/>
              <a:ext cx="864751" cy="277011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1937421" y="2905370"/>
            <a:ext cx="3919489" cy="277011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505734" y="1412828"/>
            <a:ext cx="864751" cy="277011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ular Callout 15"/>
          <p:cNvSpPr/>
          <p:nvPr/>
        </p:nvSpPr>
        <p:spPr>
          <a:xfrm>
            <a:off x="38649" y="4342521"/>
            <a:ext cx="1827087" cy="1182253"/>
          </a:xfrm>
          <a:prstGeom prst="wedgeRectCallout">
            <a:avLst>
              <a:gd name="adj1" fmla="val 37375"/>
              <a:gd name="adj2" fmla="val -9448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This interleaving saved 12 minutes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52334" y="1556485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06080" y="3182381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370485" y="1371819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3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6" grpId="0" animBg="1"/>
      <p:bldP spid="17" grpId="0"/>
      <p:bldP spid="18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Debugging a DBMS is Challenging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85683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Modern DBMS engines/apps are complex</a:t>
            </a:r>
          </a:p>
          <a:p>
            <a:pPr lvl="1"/>
            <a:r>
              <a:rPr lang="en-US" sz="2400" dirty="0" smtClean="0"/>
              <a:t>Rich features, complex languages, evolving specs</a:t>
            </a:r>
            <a:endParaRPr lang="en-US" sz="2800" dirty="0" smtClean="0"/>
          </a:p>
          <a:p>
            <a:r>
              <a:rPr lang="en-US" sz="2800" dirty="0" smtClean="0"/>
              <a:t>Testing and debugging a DBMS entails: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7086B-8DAA-3246-93CD-0F39623B4E21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3598473" y="4337080"/>
            <a:ext cx="1143000" cy="762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-1" y="5463449"/>
            <a:ext cx="9144001" cy="97342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Goal: Automatically isolate bugs by </a:t>
            </a:r>
            <a:r>
              <a:rPr lang="en-US" sz="2400" dirty="0" smtClean="0">
                <a:solidFill>
                  <a:srgbClr val="FF0000"/>
                </a:solidFill>
              </a:rPr>
              <a:t>minimizing repro expressions</a:t>
            </a:r>
            <a:r>
              <a:rPr lang="en-US" sz="2400" dirty="0" smtClean="0">
                <a:solidFill>
                  <a:schemeClr val="tx1"/>
                </a:solidFill>
              </a:rPr>
              <a:t> &amp; </a:t>
            </a:r>
            <a:r>
              <a:rPr lang="en-US" sz="2400" dirty="0" smtClean="0">
                <a:solidFill>
                  <a:srgbClr val="FF0000"/>
                </a:solidFill>
              </a:rPr>
              <a:t>data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8261" y="4334493"/>
            <a:ext cx="1279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DBMS crashes</a:t>
            </a:r>
          </a:p>
        </p:txBody>
      </p:sp>
      <p:grpSp>
        <p:nvGrpSpPr>
          <p:cNvPr id="3" name="Group 19"/>
          <p:cNvGrpSpPr/>
          <p:nvPr/>
        </p:nvGrpSpPr>
        <p:grpSpPr>
          <a:xfrm>
            <a:off x="2766995" y="4371421"/>
            <a:ext cx="2151337" cy="646331"/>
            <a:chOff x="2766995" y="4263341"/>
            <a:chExt cx="2151337" cy="646331"/>
          </a:xfrm>
        </p:grpSpPr>
        <p:sp>
          <p:nvSpPr>
            <p:cNvPr id="13" name="Right Arrow 12"/>
            <p:cNvSpPr/>
            <p:nvPr/>
          </p:nvSpPr>
          <p:spPr>
            <a:xfrm>
              <a:off x="2766995" y="4408577"/>
              <a:ext cx="822960" cy="337319"/>
            </a:xfrm>
            <a:prstGeom prst="rightArrow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TextBox 13"/>
            <p:cNvSpPr txBox="1"/>
            <p:nvPr/>
          </p:nvSpPr>
          <p:spPr>
            <a:xfrm>
              <a:off x="3638445" y="4263341"/>
              <a:ext cx="12798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Minimize repro</a:t>
              </a:r>
            </a:p>
          </p:txBody>
        </p:sp>
      </p:grpSp>
      <p:grpSp>
        <p:nvGrpSpPr>
          <p:cNvPr id="5" name="Group 20"/>
          <p:cNvGrpSpPr/>
          <p:nvPr/>
        </p:nvGrpSpPr>
        <p:grpSpPr>
          <a:xfrm>
            <a:off x="4804501" y="4404767"/>
            <a:ext cx="2141415" cy="646331"/>
            <a:chOff x="4804501" y="4296687"/>
            <a:chExt cx="2141415" cy="646331"/>
          </a:xfrm>
        </p:grpSpPr>
        <p:sp>
          <p:nvSpPr>
            <p:cNvPr id="15" name="Right Arrow 14"/>
            <p:cNvSpPr/>
            <p:nvPr/>
          </p:nvSpPr>
          <p:spPr>
            <a:xfrm>
              <a:off x="4804501" y="4441923"/>
              <a:ext cx="822960" cy="337319"/>
            </a:xfrm>
            <a:prstGeom prst="rightArrow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TextBox 15"/>
            <p:cNvSpPr txBox="1"/>
            <p:nvPr/>
          </p:nvSpPr>
          <p:spPr>
            <a:xfrm>
              <a:off x="5666029" y="4296687"/>
              <a:ext cx="12798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Find root-cause</a:t>
              </a:r>
            </a:p>
          </p:txBody>
        </p:sp>
      </p:grpSp>
      <p:grpSp>
        <p:nvGrpSpPr>
          <p:cNvPr id="12" name="Group 21"/>
          <p:cNvGrpSpPr/>
          <p:nvPr/>
        </p:nvGrpSpPr>
        <p:grpSpPr>
          <a:xfrm>
            <a:off x="6703103" y="4438113"/>
            <a:ext cx="2111651" cy="472634"/>
            <a:chOff x="6703103" y="4330033"/>
            <a:chExt cx="2111651" cy="472634"/>
          </a:xfrm>
        </p:grpSpPr>
        <p:sp>
          <p:nvSpPr>
            <p:cNvPr id="17" name="Right Arrow 16"/>
            <p:cNvSpPr/>
            <p:nvPr/>
          </p:nvSpPr>
          <p:spPr>
            <a:xfrm>
              <a:off x="6703103" y="4465348"/>
              <a:ext cx="822960" cy="337319"/>
            </a:xfrm>
            <a:prstGeom prst="rightArrow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TextBox 17"/>
            <p:cNvSpPr txBox="1"/>
            <p:nvPr/>
          </p:nvSpPr>
          <p:spPr>
            <a:xfrm>
              <a:off x="7534867" y="4330033"/>
              <a:ext cx="12798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Fix problem</a:t>
              </a:r>
            </a:p>
          </p:txBody>
        </p:sp>
      </p:grpSp>
      <p:grpSp>
        <p:nvGrpSpPr>
          <p:cNvPr id="19" name="Group 25"/>
          <p:cNvGrpSpPr/>
          <p:nvPr/>
        </p:nvGrpSpPr>
        <p:grpSpPr>
          <a:xfrm>
            <a:off x="1086668" y="3382062"/>
            <a:ext cx="7267298" cy="1622186"/>
            <a:chOff x="1086668" y="3273982"/>
            <a:chExt cx="7267298" cy="1622186"/>
          </a:xfrm>
        </p:grpSpPr>
        <p:grpSp>
          <p:nvGrpSpPr>
            <p:cNvPr id="20" name="Group 18"/>
            <p:cNvGrpSpPr/>
            <p:nvPr/>
          </p:nvGrpSpPr>
          <p:grpSpPr>
            <a:xfrm>
              <a:off x="1086668" y="4249837"/>
              <a:ext cx="2151337" cy="646331"/>
              <a:chOff x="1086668" y="4249837"/>
              <a:chExt cx="2151337" cy="646331"/>
            </a:xfrm>
          </p:grpSpPr>
          <p:sp>
            <p:nvSpPr>
              <p:cNvPr id="10" name="Right Arrow 9"/>
              <p:cNvSpPr/>
              <p:nvPr/>
            </p:nvSpPr>
            <p:spPr>
              <a:xfrm>
                <a:off x="1086668" y="4395073"/>
                <a:ext cx="822960" cy="337319"/>
              </a:xfrm>
              <a:prstGeom prst="rightArrow">
                <a:avLst/>
              </a:prstGeom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11" name="TextBox 10"/>
              <p:cNvSpPr txBox="1"/>
              <p:nvPr/>
            </p:nvSpPr>
            <p:spPr>
              <a:xfrm>
                <a:off x="1958118" y="4249837"/>
                <a:ext cx="127988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Create repro</a:t>
                </a:r>
              </a:p>
            </p:txBody>
          </p:sp>
        </p:grpSp>
        <p:sp>
          <p:nvSpPr>
            <p:cNvPr id="23" name="Rounded Rectangular Callout 22"/>
            <p:cNvSpPr/>
            <p:nvPr/>
          </p:nvSpPr>
          <p:spPr>
            <a:xfrm>
              <a:off x="2678833" y="3273982"/>
              <a:ext cx="5675133" cy="674639"/>
            </a:xfrm>
            <a:prstGeom prst="wedgeRoundRectCallout">
              <a:avLst>
                <a:gd name="adj1" fmla="val -55744"/>
                <a:gd name="adj2" fmla="val 109037"/>
                <a:gd name="adj3" fmla="val 16667"/>
              </a:avLst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</p:sp>
      </p:grpSp>
      <p:sp>
        <p:nvSpPr>
          <p:cNvPr id="25" name="TextBox 24"/>
          <p:cNvSpPr txBox="1"/>
          <p:nvPr/>
        </p:nvSpPr>
        <p:spPr>
          <a:xfrm>
            <a:off x="2698677" y="3481273"/>
            <a:ext cx="55117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Query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smtClean="0"/>
              <a:t>&amp; </a:t>
            </a:r>
            <a:r>
              <a:rPr lang="en-US" sz="2000" b="1" dirty="0" smtClean="0">
                <a:solidFill>
                  <a:srgbClr val="FF0000"/>
                </a:solidFill>
              </a:rPr>
              <a:t>dataset </a:t>
            </a:r>
            <a:r>
              <a:rPr lang="en-US" sz="2000" b="1" dirty="0" smtClean="0"/>
              <a:t>that </a:t>
            </a:r>
            <a:r>
              <a:rPr lang="en-US" sz="2000" b="1" dirty="0" smtClean="0">
                <a:solidFill>
                  <a:srgbClr val="FF0000"/>
                </a:solidFill>
              </a:rPr>
              <a:t>reproduces </a:t>
            </a:r>
            <a:r>
              <a:rPr lang="en-US" sz="2000" b="1" dirty="0" smtClean="0"/>
              <a:t>the crash (</a:t>
            </a:r>
            <a:r>
              <a:rPr lang="en-US" sz="2000" b="1" dirty="0" smtClean="0">
                <a:solidFill>
                  <a:srgbClr val="FF0000"/>
                </a:solidFill>
              </a:rPr>
              <a:t>repro</a:t>
            </a:r>
            <a:r>
              <a:rPr lang="en-US" sz="2000" b="1" dirty="0" smtClean="0"/>
              <a:t>)</a:t>
            </a:r>
            <a:endParaRPr lang="en-US" sz="20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185683" y="3158107"/>
            <a:ext cx="1279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Execute test case</a:t>
            </a:r>
          </a:p>
        </p:txBody>
      </p:sp>
      <p:sp>
        <p:nvSpPr>
          <p:cNvPr id="28" name="Right Arrow 27"/>
          <p:cNvSpPr/>
          <p:nvPr/>
        </p:nvSpPr>
        <p:spPr>
          <a:xfrm rot="5400000">
            <a:off x="391400" y="3861875"/>
            <a:ext cx="468919" cy="337319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Can 28"/>
          <p:cNvSpPr/>
          <p:nvPr/>
        </p:nvSpPr>
        <p:spPr>
          <a:xfrm>
            <a:off x="1086667" y="3796075"/>
            <a:ext cx="656333" cy="608692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</a:rPr>
              <a:t>✗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1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6" grpId="0" animBg="1"/>
      <p:bldP spid="4" grpId="0" animBg="1"/>
      <p:bldP spid="9" grpId="0"/>
      <p:bldP spid="25" grpId="0"/>
      <p:bldP spid="24" grpId="0"/>
      <p:bldP spid="2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008" y="1600200"/>
            <a:ext cx="8893992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Compare DD, HDD, SIMP, and </a:t>
            </a:r>
            <a:r>
              <a:rPr lang="en-US" dirty="0" err="1" smtClean="0"/>
              <a:t>FlexMin</a:t>
            </a:r>
            <a:endParaRPr lang="en-US" dirty="0" smtClean="0"/>
          </a:p>
          <a:p>
            <a:pPr lvl="1"/>
            <a:r>
              <a:rPr lang="en-US" dirty="0" smtClean="0"/>
              <a:t>Mix of synthetic and real bugs</a:t>
            </a:r>
          </a:p>
          <a:p>
            <a:pPr lvl="2"/>
            <a:r>
              <a:rPr lang="en-US" dirty="0" smtClean="0"/>
              <a:t>Simulate behavior of bug in testing function</a:t>
            </a:r>
          </a:p>
          <a:p>
            <a:pPr lvl="2"/>
            <a:r>
              <a:rPr lang="en-US" dirty="0" smtClean="0"/>
              <a:t>SQL Server 2008 and Microsoft Analysis Services (MDX)</a:t>
            </a:r>
          </a:p>
          <a:p>
            <a:pPr lvl="2"/>
            <a:r>
              <a:rPr lang="en-US" dirty="0" smtClean="0"/>
              <a:t>7 minimize query, 2 minimize data + </a:t>
            </a:r>
            <a:r>
              <a:rPr lang="en-US" dirty="0" smtClean="0"/>
              <a:t>query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System </a:t>
            </a:r>
            <a:r>
              <a:rPr lang="en-US" dirty="0" err="1" smtClean="0"/>
              <a:t>config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2 </a:t>
            </a:r>
            <a:r>
              <a:rPr lang="en-US" dirty="0" err="1" smtClean="0"/>
              <a:t>x</a:t>
            </a:r>
            <a:r>
              <a:rPr lang="en-US" dirty="0" smtClean="0"/>
              <a:t> 2.4 GHz Quad-Core Intel Xeon</a:t>
            </a:r>
          </a:p>
          <a:p>
            <a:pPr lvl="1"/>
            <a:r>
              <a:rPr lang="en-US" dirty="0" smtClean="0"/>
              <a:t>11 GB RAM, 1 TB </a:t>
            </a:r>
            <a:r>
              <a:rPr lang="en-US" dirty="0" smtClean="0"/>
              <a:t>disk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Metrics:</a:t>
            </a:r>
            <a:endParaRPr lang="en-US" dirty="0" smtClean="0"/>
          </a:p>
          <a:p>
            <a:pPr lvl="1"/>
            <a:r>
              <a:rPr lang="en-US" dirty="0" smtClean="0"/>
              <a:t>Size </a:t>
            </a:r>
            <a:r>
              <a:rPr lang="en-US" dirty="0" smtClean="0"/>
              <a:t>of resulting repro expression (reduction </a:t>
            </a:r>
            <a:r>
              <a:rPr lang="en-US" dirty="0" smtClean="0"/>
              <a:t>factor, %</a:t>
            </a:r>
            <a:r>
              <a:rPr lang="en-US" dirty="0" smtClean="0"/>
              <a:t> reduced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Total </a:t>
            </a:r>
            <a:r>
              <a:rPr lang="en-US" dirty="0" smtClean="0"/>
              <a:t>time spent reducing (includes technique overhead)</a:t>
            </a:r>
          </a:p>
          <a:p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7086B-8DAA-3246-93CD-0F39623B4E21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Repro Minimization </a:t>
            </a:r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18" name="Content Placeholder 17" descr="query-min-reduction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3"/>
              <a:srcRect l="-3276" r="-3276"/>
              <a:stretch>
                <a:fillRect/>
              </a:stretch>
            </p:blipFill>
          </mc:Choice>
          <mc:Fallback>
            <p:blipFill>
              <a:blip r:embed="rId4"/>
              <a:srcRect l="-3276" r="-3276"/>
              <a:stretch>
                <a:fillRect/>
              </a:stretch>
            </p:blipFill>
          </mc:Fallback>
        </mc:AlternateContent>
        <p:spPr/>
      </p:pic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7086B-8DAA-3246-93CD-0F39623B4E21}" type="slidenum">
              <a:rPr lang="en-US" smtClean="0"/>
              <a:pPr/>
              <a:t>21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6987034" y="1697956"/>
            <a:ext cx="651023" cy="455511"/>
          </a:xfrm>
          <a:prstGeom prst="line">
            <a:avLst/>
          </a:prstGeom>
          <a:ln>
            <a:solidFill>
              <a:schemeClr val="tx1"/>
            </a:solidFill>
            <a:tailEnd type="triangle" w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540300" y="1284905"/>
            <a:ext cx="712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 min</a:t>
            </a:r>
            <a:endParaRPr lang="en-US" dirty="0"/>
          </a:p>
        </p:txBody>
      </p:sp>
      <p:sp>
        <p:nvSpPr>
          <p:cNvPr id="5" name="Right Brace 4"/>
          <p:cNvSpPr/>
          <p:nvPr/>
        </p:nvSpPr>
        <p:spPr>
          <a:xfrm>
            <a:off x="7289926" y="2307235"/>
            <a:ext cx="304800" cy="590320"/>
          </a:xfrm>
          <a:prstGeom prst="rightBrac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6" name="TextBox 5"/>
          <p:cNvSpPr txBox="1"/>
          <p:nvPr/>
        </p:nvSpPr>
        <p:spPr>
          <a:xfrm>
            <a:off x="7540300" y="2251224"/>
            <a:ext cx="14542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25% avg.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improvement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rot="5400000">
            <a:off x="7072081" y="2050280"/>
            <a:ext cx="1010698" cy="683857"/>
          </a:xfrm>
          <a:prstGeom prst="line">
            <a:avLst/>
          </a:prstGeom>
          <a:ln>
            <a:solidFill>
              <a:schemeClr val="tx1"/>
            </a:solidFill>
            <a:tailEnd type="triangle" w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919357" y="1638697"/>
            <a:ext cx="829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 min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3759090" y="5411269"/>
            <a:ext cx="3027272" cy="27727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>
            <a:off x="3872491" y="1284905"/>
            <a:ext cx="1794263" cy="3806733"/>
            <a:chOff x="3872491" y="1284905"/>
            <a:chExt cx="1794263" cy="3806733"/>
          </a:xfrm>
        </p:grpSpPr>
        <p:cxnSp>
          <p:nvCxnSpPr>
            <p:cNvPr id="33" name="Straight Connector 32"/>
            <p:cNvCxnSpPr/>
            <p:nvPr/>
          </p:nvCxnSpPr>
          <p:spPr>
            <a:xfrm rot="5400000">
              <a:off x="4113660" y="2828164"/>
              <a:ext cx="1563891" cy="292953"/>
            </a:xfrm>
            <a:prstGeom prst="line">
              <a:avLst/>
            </a:prstGeom>
            <a:ln>
              <a:solidFill>
                <a:schemeClr val="tx1"/>
              </a:solidFill>
              <a:tailEnd type="triangle" w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" name="Group 28"/>
            <p:cNvGrpSpPr/>
            <p:nvPr/>
          </p:nvGrpSpPr>
          <p:grpSpPr>
            <a:xfrm>
              <a:off x="3872491" y="1284905"/>
              <a:ext cx="1794263" cy="3806733"/>
              <a:chOff x="7237190" y="1437305"/>
              <a:chExt cx="1794263" cy="3806733"/>
            </a:xfrm>
          </p:grpSpPr>
          <p:cxnSp>
            <p:nvCxnSpPr>
              <p:cNvPr id="25" name="Straight Connector 24"/>
              <p:cNvCxnSpPr/>
              <p:nvPr/>
            </p:nvCxnSpPr>
            <p:spPr>
              <a:xfrm rot="5400000">
                <a:off x="7139434" y="1850356"/>
                <a:ext cx="651023" cy="455511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triangle" w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TextBox 25"/>
              <p:cNvSpPr txBox="1"/>
              <p:nvPr/>
            </p:nvSpPr>
            <p:spPr>
              <a:xfrm>
                <a:off x="7692700" y="1437305"/>
                <a:ext cx="9001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3-7 min</a:t>
                </a:r>
                <a:endParaRPr lang="en-US" dirty="0"/>
              </a:p>
            </p:txBody>
          </p:sp>
          <p:cxnSp>
            <p:nvCxnSpPr>
              <p:cNvPr id="27" name="Straight Connector 26"/>
              <p:cNvCxnSpPr/>
              <p:nvPr/>
            </p:nvCxnSpPr>
            <p:spPr>
              <a:xfrm rot="5400000">
                <a:off x="6426248" y="3263504"/>
                <a:ext cx="2898941" cy="1062127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triangle" w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TextBox 27"/>
              <p:cNvSpPr txBox="1"/>
              <p:nvPr/>
            </p:nvSpPr>
            <p:spPr>
              <a:xfrm>
                <a:off x="8308178" y="1975763"/>
                <a:ext cx="7232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&gt; 1 hr</a:t>
                </a:r>
                <a:endParaRPr lang="en-US" dirty="0"/>
              </a:p>
            </p:txBody>
          </p:sp>
        </p:grpSp>
        <p:cxnSp>
          <p:nvCxnSpPr>
            <p:cNvPr id="37" name="Straight Connector 36"/>
            <p:cNvCxnSpPr/>
            <p:nvPr/>
          </p:nvCxnSpPr>
          <p:spPr>
            <a:xfrm rot="16200000" flipH="1">
              <a:off x="4039831" y="1926867"/>
              <a:ext cx="764926" cy="188585"/>
            </a:xfrm>
            <a:prstGeom prst="line">
              <a:avLst/>
            </a:prstGeom>
            <a:ln>
              <a:solidFill>
                <a:schemeClr val="tx1"/>
              </a:solidFill>
              <a:tailEnd type="triangle" w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 rot="16200000">
            <a:off x="-155055" y="3571920"/>
            <a:ext cx="212724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Reduction Factor (%)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164824" y="5731431"/>
            <a:ext cx="315983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Repro Minimization Experiment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4" grpId="0" animBg="1"/>
      <p:bldP spid="24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Repro +</a:t>
            </a:r>
            <a:r>
              <a:rPr lang="en-US" dirty="0" smtClean="0"/>
              <a:t> </a:t>
            </a:r>
            <a:r>
              <a:rPr lang="en-US" dirty="0" smtClean="0"/>
              <a:t>Data Minimization Results</a:t>
            </a:r>
            <a:endParaRPr lang="en-US" dirty="0"/>
          </a:p>
        </p:txBody>
      </p:sp>
      <p:pic>
        <p:nvPicPr>
          <p:cNvPr id="15" name="Content Placeholder 14" descr="data-reduction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3"/>
              <a:srcRect l="-12127" r="-12127"/>
              <a:stretch>
                <a:fillRect/>
              </a:stretch>
            </p:blipFill>
          </mc:Choice>
          <mc:Fallback>
            <p:blipFill>
              <a:blip r:embed="rId4"/>
              <a:srcRect l="-12127" r="-12127"/>
              <a:stretch>
                <a:fillRect/>
              </a:stretch>
            </p:blipFill>
          </mc:Fallback>
        </mc:AlternateContent>
        <p:spPr>
          <a:xfrm>
            <a:off x="38649" y="1600200"/>
            <a:ext cx="8648151" cy="4756150"/>
          </a:xfrm>
        </p:spPr>
      </p:pic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7086B-8DAA-3246-93CD-0F39623B4E21}" type="slidenum">
              <a:rPr lang="en-US" smtClean="0"/>
              <a:pPr/>
              <a:t>22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5115676" y="1172744"/>
            <a:ext cx="1062323" cy="671037"/>
            <a:chOff x="7084792" y="1472856"/>
            <a:chExt cx="1062323" cy="671037"/>
          </a:xfrm>
        </p:grpSpPr>
        <p:cxnSp>
          <p:nvCxnSpPr>
            <p:cNvPr id="7" name="Straight Connector 6"/>
            <p:cNvCxnSpPr/>
            <p:nvPr/>
          </p:nvCxnSpPr>
          <p:spPr>
            <a:xfrm rot="10800000" flipV="1">
              <a:off x="7084792" y="1838904"/>
              <a:ext cx="356184" cy="304989"/>
            </a:xfrm>
            <a:prstGeom prst="line">
              <a:avLst/>
            </a:prstGeom>
            <a:ln>
              <a:solidFill>
                <a:schemeClr val="tx1"/>
              </a:solidFill>
              <a:tailEnd type="triangle" w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7434623" y="1472856"/>
              <a:ext cx="7124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4 min</a:t>
              </a:r>
              <a:endParaRPr lang="en-US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519965" y="1806637"/>
            <a:ext cx="3474285" cy="966318"/>
            <a:chOff x="7237190" y="1437305"/>
            <a:chExt cx="3474285" cy="966318"/>
          </a:xfrm>
        </p:grpSpPr>
        <p:cxnSp>
          <p:nvCxnSpPr>
            <p:cNvPr id="9" name="Straight Connector 8"/>
            <p:cNvCxnSpPr/>
            <p:nvPr/>
          </p:nvCxnSpPr>
          <p:spPr>
            <a:xfrm rot="5400000">
              <a:off x="7139434" y="1850356"/>
              <a:ext cx="651023" cy="455511"/>
            </a:xfrm>
            <a:prstGeom prst="line">
              <a:avLst/>
            </a:prstGeom>
            <a:ln>
              <a:solidFill>
                <a:schemeClr val="tx1"/>
              </a:solidFill>
              <a:tailEnd type="triangle" w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7692700" y="1437305"/>
              <a:ext cx="301877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16 min + manual inspection of</a:t>
              </a:r>
            </a:p>
            <a:p>
              <a:r>
                <a:rPr lang="en-US" dirty="0" smtClean="0"/>
                <a:t>6 datasets, containing millions </a:t>
              </a:r>
            </a:p>
            <a:p>
              <a:r>
                <a:rPr lang="en-US" dirty="0" smtClean="0"/>
                <a:t>of rows</a:t>
              </a:r>
              <a:endParaRPr lang="en-US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575482" y="1144059"/>
            <a:ext cx="832878" cy="662578"/>
            <a:chOff x="4778682" y="1144059"/>
            <a:chExt cx="832878" cy="662578"/>
          </a:xfrm>
        </p:grpSpPr>
        <p:sp>
          <p:nvSpPr>
            <p:cNvPr id="6" name="TextBox 5"/>
            <p:cNvSpPr txBox="1"/>
            <p:nvPr/>
          </p:nvSpPr>
          <p:spPr>
            <a:xfrm>
              <a:off x="4782074" y="1144059"/>
              <a:ext cx="8294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16 min</a:t>
              </a:r>
              <a:endParaRPr lang="en-US" dirty="0"/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5400000">
              <a:off x="4735521" y="1524287"/>
              <a:ext cx="325511" cy="239190"/>
            </a:xfrm>
            <a:prstGeom prst="line">
              <a:avLst/>
            </a:prstGeom>
            <a:ln>
              <a:solidFill>
                <a:schemeClr val="tx1"/>
              </a:solidFill>
              <a:tailEnd type="triangle" w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 rot="16200000">
            <a:off x="22745" y="3571920"/>
            <a:ext cx="212724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Reduction Factor (%)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477121" y="5961618"/>
            <a:ext cx="381386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Repro + Data Minimization Experiment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41300" y="1600200"/>
            <a:ext cx="8902700" cy="4525963"/>
          </a:xfrm>
        </p:spPr>
        <p:txBody>
          <a:bodyPr>
            <a:normAutofit fontScale="92500"/>
          </a:bodyPr>
          <a:lstStyle/>
          <a:p>
            <a:r>
              <a:rPr lang="en-US" dirty="0" err="1" smtClean="0"/>
              <a:t>DBMSs</a:t>
            </a:r>
            <a:r>
              <a:rPr lang="en-US" dirty="0" smtClean="0"/>
              <a:t> and their applications are complex</a:t>
            </a:r>
          </a:p>
          <a:p>
            <a:pPr lvl="1"/>
            <a:r>
              <a:rPr lang="en-US" dirty="0" smtClean="0"/>
              <a:t>Debugging is time-consuming</a:t>
            </a:r>
          </a:p>
          <a:p>
            <a:pPr lvl="1"/>
            <a:endParaRPr lang="en-US" dirty="0" smtClean="0"/>
          </a:p>
          <a:p>
            <a:r>
              <a:rPr lang="en-US" dirty="0" err="1" smtClean="0"/>
              <a:t>FlexMin</a:t>
            </a:r>
            <a:r>
              <a:rPr lang="en-US" dirty="0" smtClean="0"/>
              <a:t> is a tool</a:t>
            </a:r>
            <a:r>
              <a:rPr lang="en-US" dirty="0" smtClean="0"/>
              <a:t> automatically isolates </a:t>
            </a:r>
            <a:r>
              <a:rPr lang="en-US" dirty="0" smtClean="0"/>
              <a:t>bugs in </a:t>
            </a:r>
            <a:r>
              <a:rPr lang="en-US" dirty="0" smtClean="0"/>
              <a:t>DBMS</a:t>
            </a:r>
          </a:p>
          <a:p>
            <a:pPr lvl="1"/>
            <a:r>
              <a:rPr lang="en-US" dirty="0" smtClean="0"/>
              <a:t>Add data minimization as a key component to bug </a:t>
            </a:r>
            <a:r>
              <a:rPr lang="en-US" dirty="0" smtClean="0"/>
              <a:t>isolation</a:t>
            </a:r>
            <a:endParaRPr lang="en-US" dirty="0" smtClean="0"/>
          </a:p>
          <a:p>
            <a:pPr lvl="1"/>
            <a:r>
              <a:rPr lang="en-US" dirty="0" smtClean="0"/>
              <a:t>Introduce novel hinting language to help guide minimization strategy</a:t>
            </a:r>
          </a:p>
          <a:p>
            <a:pPr lvl="1"/>
            <a:r>
              <a:rPr lang="en-US" dirty="0" smtClean="0"/>
              <a:t>Improve upon prior work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7086B-8DAA-3246-93CD-0F39623B4E21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458"/>
            <a:ext cx="8229600" cy="1143000"/>
          </a:xfrm>
        </p:spPr>
        <p:txBody>
          <a:bodyPr/>
          <a:lstStyle/>
          <a:p>
            <a:r>
              <a:rPr lang="en-US" dirty="0" smtClean="0"/>
              <a:t>MDX Exception</a:t>
            </a:r>
            <a:endParaRPr lang="en-US" dirty="0"/>
          </a:p>
        </p:txBody>
      </p:sp>
      <p:pic>
        <p:nvPicPr>
          <p:cNvPr id="4" name="Content Placeholder 3" descr="sigmod11-mdx-all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3"/>
              <a:srcRect t="-884" b="-884"/>
              <a:stretch>
                <a:fillRect/>
              </a:stretch>
            </p:blipFill>
          </mc:Choice>
          <mc:Fallback>
            <p:blipFill>
              <a:blip r:embed="rId4"/>
              <a:srcRect t="-884" b="-884"/>
              <a:stretch>
                <a:fillRect/>
              </a:stretch>
            </p:blipFill>
          </mc:Fallback>
        </mc:AlternateContent>
        <p:spPr>
          <a:xfrm>
            <a:off x="457199" y="1372467"/>
            <a:ext cx="8045669" cy="4424808"/>
          </a:xfr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7086B-8DAA-3246-93CD-0F39623B4E21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383282" y="2215921"/>
            <a:ext cx="3385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</a:rPr>
              <a:t>✗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347666" y="2497663"/>
            <a:ext cx="4154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✔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370749" y="1864840"/>
            <a:ext cx="414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418981" y="1583098"/>
            <a:ext cx="291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458"/>
            <a:ext cx="8229600" cy="1143000"/>
          </a:xfrm>
        </p:spPr>
        <p:txBody>
          <a:bodyPr/>
          <a:lstStyle/>
          <a:p>
            <a:r>
              <a:rPr lang="en-US" dirty="0" smtClean="0"/>
              <a:t>MDX Exception</a:t>
            </a:r>
            <a:endParaRPr lang="en-US" dirty="0"/>
          </a:p>
        </p:txBody>
      </p:sp>
      <p:pic>
        <p:nvPicPr>
          <p:cNvPr id="4" name="Content Placeholder 3" descr="sigmod11-mdx-all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3"/>
              <a:srcRect t="-884" b="-884"/>
              <a:stretch>
                <a:fillRect/>
              </a:stretch>
            </p:blipFill>
          </mc:Choice>
          <mc:Fallback>
            <p:blipFill>
              <a:blip r:embed="rId4"/>
              <a:srcRect t="-884" b="-884"/>
              <a:stretch>
                <a:fillRect/>
              </a:stretch>
            </p:blipFill>
          </mc:Fallback>
        </mc:AlternateContent>
        <p:spPr>
          <a:xfrm>
            <a:off x="457199" y="1372467"/>
            <a:ext cx="8045669" cy="4424808"/>
          </a:xfr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7086B-8DAA-3246-93CD-0F39623B4E21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383282" y="2215921"/>
            <a:ext cx="3385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</a:rPr>
              <a:t>✗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347666" y="2497663"/>
            <a:ext cx="4154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✔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370749" y="1864840"/>
            <a:ext cx="414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418981" y="1583098"/>
            <a:ext cx="291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 flipH="1">
            <a:off x="1883102" y="5491655"/>
            <a:ext cx="0" cy="769513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  <a:headEnd type="stealth" w="med" len="med"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39379" y="6261168"/>
            <a:ext cx="48412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Reduction factor: # tokens input - # tokens output</a:t>
            </a:r>
          </a:p>
          <a:p>
            <a:r>
              <a:rPr lang="en-US" dirty="0" smtClean="0"/>
              <a:t>                                             # tokens input</a:t>
            </a:r>
            <a:endParaRPr lang="en-US" dirty="0"/>
          </a:p>
        </p:txBody>
      </p:sp>
      <p:cxnSp>
        <p:nvCxnSpPr>
          <p:cNvPr id="12" name="Straight Connector 11"/>
          <p:cNvCxnSpPr>
            <a:endCxn id="10" idx="3"/>
          </p:cNvCxnSpPr>
          <p:nvPr/>
        </p:nvCxnSpPr>
        <p:spPr>
          <a:xfrm flipV="1">
            <a:off x="2373586" y="6584334"/>
            <a:ext cx="3107007" cy="10907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Turkish ‘I’ Collation Problem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-8" y="1600200"/>
            <a:ext cx="451069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‘I’ represented as: {</a:t>
            </a:r>
            <a:r>
              <a:rPr lang="en-US" sz="2400" dirty="0" err="1" smtClean="0"/>
              <a:t>İ,I,i,ı</a:t>
            </a:r>
            <a:r>
              <a:rPr lang="en-US" sz="2400" dirty="0" smtClean="0"/>
              <a:t>}</a:t>
            </a:r>
          </a:p>
          <a:p>
            <a:endParaRPr lang="en-US" sz="2400" dirty="0" smtClean="0"/>
          </a:p>
          <a:p>
            <a:r>
              <a:rPr lang="en-US" sz="2400" dirty="0" smtClean="0"/>
              <a:t>Causes problems with case folding, string comparison, sorting, etc.</a:t>
            </a:r>
          </a:p>
          <a:p>
            <a:r>
              <a:rPr lang="en-US" sz="2400" dirty="0" smtClean="0">
                <a:hlinkClick r:id="rId3"/>
              </a:rPr>
              <a:t>Microsoft .NET workaround</a:t>
            </a:r>
            <a:endParaRPr lang="en-US" sz="24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7086B-8DAA-3246-93CD-0F39623B4E21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10" name="Picture 9" descr="Turkish-I-repro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3900703" y="1784108"/>
            <a:ext cx="5243297" cy="36458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0648"/>
            <a:ext cx="8229600" cy="1143000"/>
          </a:xfrm>
        </p:spPr>
        <p:txBody>
          <a:bodyPr/>
          <a:lstStyle/>
          <a:p>
            <a:r>
              <a:rPr lang="en-US" dirty="0" smtClean="0"/>
              <a:t>Turkish ‘I’ Collation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94048"/>
            <a:ext cx="8229600" cy="222381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Data table has 1.9 million rows</a:t>
            </a:r>
          </a:p>
          <a:p>
            <a:pPr lvl="1"/>
            <a:r>
              <a:rPr lang="en-US" sz="2000" dirty="0" err="1" smtClean="0"/>
              <a:t>FlexMin</a:t>
            </a:r>
            <a:r>
              <a:rPr lang="en-US" sz="2000" dirty="0" smtClean="0"/>
              <a:t>-Data and </a:t>
            </a:r>
            <a:r>
              <a:rPr lang="en-US" sz="2000" dirty="0" err="1" smtClean="0"/>
              <a:t>FlexMin</a:t>
            </a:r>
            <a:r>
              <a:rPr lang="en-US" sz="2000" dirty="0" smtClean="0"/>
              <a:t>-Hints minimized to 1 row</a:t>
            </a:r>
          </a:p>
          <a:p>
            <a:endParaRPr lang="en-US" sz="2400" dirty="0" smtClean="0"/>
          </a:p>
          <a:p>
            <a:r>
              <a:rPr lang="en-US" sz="2400" dirty="0" smtClean="0"/>
              <a:t>Better time-wise to remove unnecessary projections, minimize data table, then apply SIMP to rest (</a:t>
            </a:r>
            <a:r>
              <a:rPr lang="en-US" sz="2400" dirty="0" err="1" smtClean="0"/>
              <a:t>FlexMin</a:t>
            </a:r>
            <a:r>
              <a:rPr lang="en-US" sz="2400" dirty="0" smtClean="0"/>
              <a:t>-Hints)</a:t>
            </a:r>
            <a:endParaRPr lang="en-US" sz="24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7086B-8DAA-3246-93CD-0F39623B4E21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4" name="Content Placeholder 5" descr="sigmod11-flexminhints-sub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t="-4996" b="-4996"/>
              <a:stretch>
                <a:fillRect/>
              </a:stretch>
            </p:blipFill>
          </mc:Choice>
          <mc:Fallback>
            <p:blipFill>
              <a:blip r:embed="rId3"/>
              <a:srcRect t="-4996" b="-4996"/>
              <a:stretch>
                <a:fillRect/>
              </a:stretch>
            </p:blipFill>
          </mc:Fallback>
        </mc:AlternateContent>
        <p:spPr>
          <a:xfrm>
            <a:off x="1466101" y="1293648"/>
            <a:ext cx="5819317" cy="3200400"/>
          </a:xfrm>
          <a:prstGeom prst="rect">
            <a:avLst/>
          </a:prstGeom>
        </p:spPr>
      </p:pic>
      <p:sp>
        <p:nvSpPr>
          <p:cNvPr id="5" name="Line 7"/>
          <p:cNvSpPr>
            <a:spLocks noChangeShapeType="1"/>
          </p:cNvSpPr>
          <p:nvPr/>
        </p:nvSpPr>
        <p:spPr bwMode="auto">
          <a:xfrm flipH="1" flipV="1">
            <a:off x="1317904" y="1420819"/>
            <a:ext cx="1377771" cy="324407"/>
          </a:xfrm>
          <a:prstGeom prst="line">
            <a:avLst/>
          </a:prstGeom>
          <a:noFill/>
          <a:ln w="57150">
            <a:solidFill>
              <a:srgbClr val="660066"/>
            </a:solidFill>
            <a:miter lim="800000"/>
            <a:headEnd type="stealth" w="med" len="med"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98136" y="1138285"/>
            <a:ext cx="919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19 </a:t>
            </a:r>
            <a:r>
              <a:rPr lang="en-US" dirty="0" err="1" smtClean="0"/>
              <a:t>mins</a:t>
            </a:r>
            <a:endParaRPr lang="en-US" dirty="0"/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 flipV="1">
            <a:off x="6055006" y="3459654"/>
            <a:ext cx="2271342" cy="198541"/>
          </a:xfrm>
          <a:prstGeom prst="line">
            <a:avLst/>
          </a:prstGeom>
          <a:noFill/>
          <a:ln w="57150">
            <a:solidFill>
              <a:srgbClr val="660066"/>
            </a:solidFill>
            <a:miter lim="800000"/>
            <a:headEnd type="stealth" w="med" len="med"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509014" y="3090322"/>
            <a:ext cx="1040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3.5 </a:t>
            </a:r>
            <a:r>
              <a:rPr lang="en-US" dirty="0" err="1" smtClean="0"/>
              <a:t>mins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Evaluation: Scalability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SIMP vs. </a:t>
            </a:r>
            <a:r>
              <a:rPr lang="en-US" dirty="0" err="1" smtClean="0"/>
              <a:t>FlexMin</a:t>
            </a:r>
            <a:endParaRPr lang="en-US" dirty="0" smtClean="0"/>
          </a:p>
          <a:p>
            <a:pPr lvl="1"/>
            <a:r>
              <a:rPr lang="en-US" dirty="0" smtClean="0"/>
              <a:t>Real world query optimizer test:</a:t>
            </a:r>
          </a:p>
          <a:p>
            <a:pPr lvl="2"/>
            <a:r>
              <a:rPr lang="en-US" dirty="0" smtClean="0"/>
              <a:t>Check to see if two different settings produce same query plan</a:t>
            </a:r>
          </a:p>
          <a:p>
            <a:pPr lvl="3"/>
            <a:r>
              <a:rPr lang="en-US" dirty="0" smtClean="0"/>
              <a:t>Setting (a): uses traditional query optimizer</a:t>
            </a:r>
          </a:p>
          <a:p>
            <a:pPr lvl="3"/>
            <a:r>
              <a:rPr lang="en-US" dirty="0" smtClean="0"/>
              <a:t>Setting (</a:t>
            </a:r>
            <a:r>
              <a:rPr lang="en-US" dirty="0" err="1" smtClean="0"/>
              <a:t>b</a:t>
            </a:r>
            <a:r>
              <a:rPr lang="en-US" dirty="0" smtClean="0"/>
              <a:t>): uses query optimizer with plan hints</a:t>
            </a:r>
          </a:p>
          <a:p>
            <a:pPr lvl="2"/>
            <a:r>
              <a:rPr lang="en-US" dirty="0" smtClean="0"/>
              <a:t>SQL Server 2008</a:t>
            </a:r>
          </a:p>
          <a:p>
            <a:pPr lvl="1"/>
            <a:r>
              <a:rPr lang="en-US" dirty="0" smtClean="0"/>
              <a:t>Complex initial </a:t>
            </a:r>
            <a:r>
              <a:rPr lang="en-US" dirty="0" err="1" smtClean="0"/>
              <a:t>repros</a:t>
            </a:r>
            <a:r>
              <a:rPr lang="en-US" dirty="0" smtClean="0"/>
              <a:t>: 43-50 lines of SQL</a:t>
            </a:r>
          </a:p>
          <a:p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7086B-8DAA-3246-93CD-0F39623B4E21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050"/>
            <a:ext cx="8229600" cy="1143000"/>
          </a:xfrm>
        </p:spPr>
        <p:txBody>
          <a:bodyPr/>
          <a:lstStyle/>
          <a:p>
            <a:r>
              <a:rPr lang="en-US" dirty="0" smtClean="0"/>
              <a:t>Evaluation: Scalability</a:t>
            </a:r>
            <a:endParaRPr lang="en-US" dirty="0"/>
          </a:p>
        </p:txBody>
      </p:sp>
      <p:pic>
        <p:nvPicPr>
          <p:cNvPr id="5" name="Content Placeholder 4" descr="sigmod11-splitmerge75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608556" y="1417638"/>
            <a:ext cx="5112447" cy="2632910"/>
          </a:xfr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7086B-8DAA-3246-93CD-0F39623B4E21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660132" y="1158050"/>
            <a:ext cx="1440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SplitMerge75</a:t>
            </a:r>
            <a:endParaRPr lang="en-US" dirty="0"/>
          </a:p>
        </p:txBody>
      </p:sp>
      <p:pic>
        <p:nvPicPr>
          <p:cNvPr id="12" name="Picture 11" descr="sigmod11-hpmerge64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1552937" y="4303960"/>
            <a:ext cx="5112446" cy="258178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638782" y="4050548"/>
            <a:ext cx="129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HpMerge64</a:t>
            </a:r>
            <a:endParaRPr lang="en-US" dirty="0"/>
          </a:p>
        </p:txBody>
      </p:sp>
      <p:sp useBgFill="1">
        <p:nvSpPr>
          <p:cNvPr id="18" name="Rectangle 17"/>
          <p:cNvSpPr/>
          <p:nvPr/>
        </p:nvSpPr>
        <p:spPr>
          <a:xfrm>
            <a:off x="5813878" y="1527381"/>
            <a:ext cx="822960" cy="822960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0" name="Rectangle 19"/>
          <p:cNvSpPr/>
          <p:nvPr/>
        </p:nvSpPr>
        <p:spPr>
          <a:xfrm>
            <a:off x="5688169" y="4419880"/>
            <a:ext cx="822960" cy="822960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24" name="Group 23"/>
          <p:cNvGrpSpPr/>
          <p:nvPr/>
        </p:nvGrpSpPr>
        <p:grpSpPr>
          <a:xfrm>
            <a:off x="163321" y="3219445"/>
            <a:ext cx="1154586" cy="1300653"/>
            <a:chOff x="163321" y="3219445"/>
            <a:chExt cx="1154586" cy="1300653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7"/>
                <a:stretch>
                  <a:fillRect/>
                </a:stretch>
              </p:blipFill>
            </mc:Choice>
            <mc:Fallback>
              <p:blipFill>
                <a:blip r:embed="rId8"/>
                <a:stretch>
                  <a:fillRect/>
                </a:stretch>
              </p:blipFill>
            </mc:Fallback>
          </mc:AlternateContent>
          <p:spPr>
            <a:xfrm>
              <a:off x="163322" y="3283043"/>
              <a:ext cx="1154585" cy="1237055"/>
            </a:xfrm>
            <a:prstGeom prst="rect">
              <a:avLst/>
            </a:prstGeom>
          </p:spPr>
        </p:pic>
        <p:sp useBgFill="1">
          <p:nvSpPr>
            <p:cNvPr id="23" name="Rectangle 22"/>
            <p:cNvSpPr/>
            <p:nvPr/>
          </p:nvSpPr>
          <p:spPr>
            <a:xfrm>
              <a:off x="163321" y="3340401"/>
              <a:ext cx="1154585" cy="248376"/>
            </a:xfrm>
            <a:prstGeom prst="rect">
              <a:avLst/>
            </a:prstGeom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TextBox 20"/>
            <p:cNvSpPr txBox="1"/>
            <p:nvPr/>
          </p:nvSpPr>
          <p:spPr>
            <a:xfrm>
              <a:off x="163322" y="3219445"/>
              <a:ext cx="8607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Legend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994522"/>
            <a:ext cx="8686800" cy="5863478"/>
          </a:xfrm>
        </p:spPr>
        <p:txBody>
          <a:bodyPr>
            <a:normAutofit/>
          </a:bodyPr>
          <a:lstStyle/>
          <a:p>
            <a:r>
              <a:rPr lang="en-US" dirty="0" smtClean="0"/>
              <a:t>MDX query causes an exception in SQL Server Analysis Services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Simplified repro:</a:t>
            </a:r>
          </a:p>
          <a:p>
            <a:endParaRPr lang="en-US" dirty="0" smtClean="0"/>
          </a:p>
          <a:p>
            <a:endParaRPr lang="en-US" dirty="0" smtClean="0"/>
          </a:p>
          <a:p>
            <a:pPr lvl="1"/>
            <a:r>
              <a:rPr lang="en-US" dirty="0" smtClean="0"/>
              <a:t>Requires: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Nested SELECT clause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 err="1" smtClean="0"/>
              <a:t>DrilldownMember</a:t>
            </a:r>
            <a:r>
              <a:rPr lang="en-US" dirty="0" smtClean="0"/>
              <a:t> function with </a:t>
            </a:r>
            <a:r>
              <a:rPr lang="en-US" dirty="0" err="1" smtClean="0"/>
              <a:t>NameToSet</a:t>
            </a:r>
            <a:r>
              <a:rPr lang="en-US" dirty="0" smtClean="0"/>
              <a:t> parameter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Specific projection on the 0 </a:t>
            </a:r>
            <a:r>
              <a:rPr lang="en-US" dirty="0" smtClean="0"/>
              <a:t>axis</a:t>
            </a:r>
          </a:p>
          <a:p>
            <a:r>
              <a:rPr lang="en-US" dirty="0" smtClean="0"/>
              <a:t>Data is key – need to minimize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mc="http://schemas.openxmlformats.org/markup-compatibility/2006" xmlns:mv="urn:schemas-microsoft-com:mac:vml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981200"/>
            <a:ext cx="4586248" cy="4486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mc="http://schemas.openxmlformats.org/markup-compatibility/2006" xmlns:mv="urn:schemas-microsoft-com:mac:vml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413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Motivating Example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7086B-8DAA-3246-93CD-0F39623B4E21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mc="http://schemas.openxmlformats.org/markup-compatibility/2006" xmlns:mv="urn:schemas-microsoft-com:mac:vml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505200"/>
            <a:ext cx="6557962" cy="1019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mc="http://schemas.openxmlformats.org/markup-compatibility/2006" xmlns:mv="urn:schemas-microsoft-com:mac:vml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6692390" y="2682240"/>
            <a:ext cx="2451611" cy="822960"/>
            <a:chOff x="6692390" y="2682240"/>
            <a:chExt cx="2451611" cy="822960"/>
          </a:xfrm>
        </p:grpSpPr>
        <p:sp>
          <p:nvSpPr>
            <p:cNvPr id="14" name="TextBox 13"/>
            <p:cNvSpPr txBox="1"/>
            <p:nvPr/>
          </p:nvSpPr>
          <p:spPr>
            <a:xfrm>
              <a:off x="7371081" y="2858869"/>
              <a:ext cx="1772920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Data table with </a:t>
              </a:r>
            </a:p>
            <a:p>
              <a:r>
                <a:rPr lang="en-US" dirty="0" smtClean="0"/>
                <a:t>billions of rows</a:t>
              </a:r>
              <a:endParaRPr lang="en-US" dirty="0"/>
            </a:p>
          </p:txBody>
        </p:sp>
        <p:sp>
          <p:nvSpPr>
            <p:cNvPr id="12" name="Plus 11"/>
            <p:cNvSpPr/>
            <p:nvPr/>
          </p:nvSpPr>
          <p:spPr>
            <a:xfrm>
              <a:off x="6692390" y="2682240"/>
              <a:ext cx="822960" cy="822960"/>
            </a:xfrm>
            <a:prstGeom prst="mathPlus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283 0.05697 L -0.12374 -0.10653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" y="-82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22222E-6 L -0.00069 -0.27153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13588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7" grpI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050"/>
            <a:ext cx="8229600" cy="1143000"/>
          </a:xfrm>
        </p:spPr>
        <p:txBody>
          <a:bodyPr/>
          <a:lstStyle/>
          <a:p>
            <a:r>
              <a:rPr lang="en-US" dirty="0" smtClean="0"/>
              <a:t>Evaluation: Scalability</a:t>
            </a:r>
            <a:endParaRPr lang="en-US" dirty="0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7086B-8DAA-3246-93CD-0F39623B4E21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6" name="Picture 5" descr="sigmod11-hpmerge73-timebars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774367" y="1244847"/>
            <a:ext cx="5079906" cy="270756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37974" y="994169"/>
            <a:ext cx="1337963" cy="381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HpMerge73</a:t>
            </a:r>
            <a:endParaRPr lang="en-US" dirty="0"/>
          </a:p>
        </p:txBody>
      </p:sp>
      <p:pic>
        <p:nvPicPr>
          <p:cNvPr id="9" name="Picture 8" descr="sigmod11-rimerge26-timebars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770049" y="4111614"/>
            <a:ext cx="5126586" cy="274638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670750" y="3822889"/>
            <a:ext cx="1248287" cy="381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RiMerge26</a:t>
            </a:r>
            <a:endParaRPr lang="en-US" dirty="0"/>
          </a:p>
        </p:txBody>
      </p:sp>
      <p:sp useBgFill="1">
        <p:nvSpPr>
          <p:cNvPr id="19" name="Rectangle 18"/>
          <p:cNvSpPr/>
          <p:nvPr/>
        </p:nvSpPr>
        <p:spPr>
          <a:xfrm>
            <a:off x="5150201" y="1302205"/>
            <a:ext cx="822960" cy="822960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0" name="Rectangle 19"/>
          <p:cNvSpPr/>
          <p:nvPr/>
        </p:nvSpPr>
        <p:spPr>
          <a:xfrm>
            <a:off x="5561681" y="4204512"/>
            <a:ext cx="822960" cy="822960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21" name="Group 20"/>
          <p:cNvGrpSpPr/>
          <p:nvPr/>
        </p:nvGrpSpPr>
        <p:grpSpPr>
          <a:xfrm>
            <a:off x="163321" y="3219445"/>
            <a:ext cx="1154586" cy="1300653"/>
            <a:chOff x="163321" y="3219445"/>
            <a:chExt cx="1154586" cy="1300653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6"/>
                <a:stretch>
                  <a:fillRect/>
                </a:stretch>
              </p:blipFill>
            </mc:Choice>
            <mc:Fallback>
              <p:blipFill>
                <a:blip r:embed="rId7"/>
                <a:stretch>
                  <a:fillRect/>
                </a:stretch>
              </p:blipFill>
            </mc:Fallback>
          </mc:AlternateContent>
          <p:spPr>
            <a:xfrm>
              <a:off x="163322" y="3283043"/>
              <a:ext cx="1154585" cy="1237055"/>
            </a:xfrm>
            <a:prstGeom prst="rect">
              <a:avLst/>
            </a:prstGeom>
          </p:spPr>
        </p:pic>
        <p:sp useBgFill="1">
          <p:nvSpPr>
            <p:cNvPr id="23" name="Rectangle 22"/>
            <p:cNvSpPr/>
            <p:nvPr/>
          </p:nvSpPr>
          <p:spPr>
            <a:xfrm>
              <a:off x="163321" y="3340401"/>
              <a:ext cx="1154585" cy="248376"/>
            </a:xfrm>
            <a:prstGeom prst="rect">
              <a:avLst/>
            </a:prstGeom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TextBox 23"/>
            <p:cNvSpPr txBox="1"/>
            <p:nvPr/>
          </p:nvSpPr>
          <p:spPr>
            <a:xfrm>
              <a:off x="163322" y="3219445"/>
              <a:ext cx="8607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Legend</a:t>
              </a:r>
              <a:endParaRPr lang="en-US" dirty="0"/>
            </a:p>
          </p:txBody>
        </p:sp>
      </p:grpSp>
      <p:sp>
        <p:nvSpPr>
          <p:cNvPr id="25" name="Line 7"/>
          <p:cNvSpPr>
            <a:spLocks noChangeShapeType="1"/>
          </p:cNvSpPr>
          <p:nvPr/>
        </p:nvSpPr>
        <p:spPr bwMode="auto">
          <a:xfrm flipV="1">
            <a:off x="5973161" y="3045430"/>
            <a:ext cx="1244999" cy="475225"/>
          </a:xfrm>
          <a:prstGeom prst="line">
            <a:avLst/>
          </a:prstGeom>
          <a:noFill/>
          <a:ln w="57150">
            <a:solidFill>
              <a:srgbClr val="660066"/>
            </a:solidFill>
            <a:miter lim="800000"/>
            <a:headEnd type="stealth" w="med" len="med"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7308645" y="3031613"/>
            <a:ext cx="969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~ 3 </a:t>
            </a:r>
            <a:r>
              <a:rPr lang="en-US" dirty="0" err="1" smtClean="0"/>
              <a:t>mins</a:t>
            </a:r>
            <a:endParaRPr lang="en-US" dirty="0"/>
          </a:p>
        </p:txBody>
      </p:sp>
      <p:sp>
        <p:nvSpPr>
          <p:cNvPr id="28" name="Line 7"/>
          <p:cNvSpPr>
            <a:spLocks noChangeShapeType="1"/>
          </p:cNvSpPr>
          <p:nvPr/>
        </p:nvSpPr>
        <p:spPr bwMode="auto">
          <a:xfrm flipH="1" flipV="1">
            <a:off x="1317904" y="1158049"/>
            <a:ext cx="1377771" cy="324407"/>
          </a:xfrm>
          <a:prstGeom prst="line">
            <a:avLst/>
          </a:prstGeom>
          <a:noFill/>
          <a:ln w="57150">
            <a:solidFill>
              <a:srgbClr val="660066"/>
            </a:solidFill>
            <a:miter lim="800000"/>
            <a:headEnd type="stealth" w="med" len="med"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276973" y="875515"/>
            <a:ext cx="1040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&gt; 1 hour!</a:t>
            </a:r>
            <a:endParaRPr lang="en-US" dirty="0"/>
          </a:p>
        </p:txBody>
      </p:sp>
      <p:sp>
        <p:nvSpPr>
          <p:cNvPr id="30" name="Line 7"/>
          <p:cNvSpPr>
            <a:spLocks noChangeShapeType="1"/>
          </p:cNvSpPr>
          <p:nvPr/>
        </p:nvSpPr>
        <p:spPr bwMode="auto">
          <a:xfrm flipV="1">
            <a:off x="4919037" y="4204512"/>
            <a:ext cx="1504079" cy="113488"/>
          </a:xfrm>
          <a:prstGeom prst="line">
            <a:avLst/>
          </a:prstGeom>
          <a:noFill/>
          <a:ln w="57150">
            <a:solidFill>
              <a:srgbClr val="660066"/>
            </a:solidFill>
            <a:miter lim="800000"/>
            <a:headEnd type="stealth" w="med" len="med"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6491120" y="4019846"/>
            <a:ext cx="1086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~ 11 </a:t>
            </a:r>
            <a:r>
              <a:rPr lang="en-US" dirty="0" err="1" smtClean="0"/>
              <a:t>mins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7519541" y="5091979"/>
            <a:ext cx="969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~ 6 </a:t>
            </a:r>
            <a:r>
              <a:rPr lang="en-US" dirty="0" err="1" smtClean="0"/>
              <a:t>mins</a:t>
            </a:r>
            <a:endParaRPr lang="en-US" dirty="0"/>
          </a:p>
        </p:txBody>
      </p:sp>
      <p:sp>
        <p:nvSpPr>
          <p:cNvPr id="33" name="Line 7"/>
          <p:cNvSpPr>
            <a:spLocks noChangeShapeType="1"/>
          </p:cNvSpPr>
          <p:nvPr/>
        </p:nvSpPr>
        <p:spPr bwMode="auto">
          <a:xfrm flipV="1">
            <a:off x="6125561" y="5429045"/>
            <a:ext cx="1504079" cy="113488"/>
          </a:xfrm>
          <a:prstGeom prst="line">
            <a:avLst/>
          </a:prstGeom>
          <a:noFill/>
          <a:ln w="57150">
            <a:solidFill>
              <a:srgbClr val="660066"/>
            </a:solidFill>
            <a:miter lim="800000"/>
            <a:headEnd type="stealth" w="med" len="med"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0" grpId="0" animBg="1"/>
      <p:bldP spid="31" grpId="0"/>
      <p:bldP spid="32" grpId="0"/>
      <p:bldP spid="3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change/modify:</a:t>
            </a:r>
          </a:p>
          <a:p>
            <a:r>
              <a:rPr lang="en-US" dirty="0" smtClean="0"/>
              <a:t>1. give an example of a testing function</a:t>
            </a:r>
          </a:p>
          <a:p>
            <a:pPr lvl="1"/>
            <a:r>
              <a:rPr lang="en-US" dirty="0" smtClean="0"/>
              <a:t>Example maybe in context of real-world scenario (e.g. exception, would capture exception message)</a:t>
            </a:r>
          </a:p>
          <a:p>
            <a:r>
              <a:rPr lang="en-US" dirty="0" smtClean="0"/>
              <a:t>Change definition of repro to </a:t>
            </a:r>
            <a:r>
              <a:rPr lang="en-US" dirty="0" err="1" smtClean="0"/>
              <a:t>Magda’s</a:t>
            </a:r>
            <a:endParaRPr lang="en-US" dirty="0" smtClean="0"/>
          </a:p>
          <a:p>
            <a:r>
              <a:rPr lang="en-US" dirty="0" smtClean="0"/>
              <a:t>Typo possibly in MDX server exception (final </a:t>
            </a:r>
            <a:r>
              <a:rPr lang="en-US" smtClean="0"/>
              <a:t>repro expression)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7086B-8DAA-3246-93CD-0F39623B4E21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Query Minimization Results</a:t>
            </a:r>
            <a:endParaRPr lang="en-US" dirty="0"/>
          </a:p>
        </p:txBody>
      </p:sp>
      <p:pic>
        <p:nvPicPr>
          <p:cNvPr id="5" name="Content Placeholder 4" descr="table1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3"/>
              <a:srcRect t="-93243" b="-93243"/>
              <a:stretch>
                <a:fillRect/>
              </a:stretch>
            </p:blipFill>
          </mc:Choice>
          <mc:Fallback>
            <p:blipFill>
              <a:blip r:embed="rId4"/>
              <a:srcRect t="-93243" b="-93243"/>
              <a:stretch>
                <a:fillRect/>
              </a:stretch>
            </p:blipFill>
          </mc:Fallback>
        </mc:AlternateContent>
        <p:spPr/>
      </p:pic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7086B-8DAA-3246-93CD-0F39623B4E21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7310" y="3184769"/>
            <a:ext cx="1984228" cy="46892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209095" y="3184769"/>
            <a:ext cx="786520" cy="46892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159034" y="3184769"/>
            <a:ext cx="786520" cy="46892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103111" y="3184769"/>
            <a:ext cx="786520" cy="46892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67310" y="3653692"/>
            <a:ext cx="7822321" cy="595923"/>
            <a:chOff x="67310" y="3653692"/>
            <a:chExt cx="7822321" cy="595923"/>
          </a:xfrm>
        </p:grpSpPr>
        <p:sp>
          <p:nvSpPr>
            <p:cNvPr id="11" name="Rectangle 10"/>
            <p:cNvSpPr/>
            <p:nvPr/>
          </p:nvSpPr>
          <p:spPr>
            <a:xfrm>
              <a:off x="67310" y="3653692"/>
              <a:ext cx="1984228" cy="595923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209095" y="3653692"/>
              <a:ext cx="786520" cy="595923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159034" y="3653692"/>
              <a:ext cx="786520" cy="595923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103111" y="3653692"/>
              <a:ext cx="786520" cy="595923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67310" y="4249615"/>
            <a:ext cx="9076690" cy="21302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Data and Query Minimization Results</a:t>
            </a:r>
            <a:endParaRPr lang="en-US" dirty="0"/>
          </a:p>
        </p:txBody>
      </p:sp>
      <p:pic>
        <p:nvPicPr>
          <p:cNvPr id="6" name="Content Placeholder 5" descr="table2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3"/>
              <a:srcRect t="-56872" b="-56872"/>
              <a:stretch>
                <a:fillRect/>
              </a:stretch>
            </p:blipFill>
          </mc:Choice>
          <mc:Fallback>
            <p:blipFill>
              <a:blip r:embed="rId4"/>
              <a:srcRect t="-56872" b="-56872"/>
              <a:stretch>
                <a:fillRect/>
              </a:stretch>
            </p:blipFill>
          </mc:Fallback>
        </mc:AlternateContent>
        <p:spPr/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7086B-8DAA-3246-93CD-0F39623B4E21}" type="slidenum">
              <a:rPr lang="en-US" smtClean="0"/>
              <a:pPr/>
              <a:t>33</a:t>
            </a:fld>
            <a:endParaRPr lang="en-US"/>
          </a:p>
        </p:txBody>
      </p:sp>
      <p:grpSp>
        <p:nvGrpSpPr>
          <p:cNvPr id="3" name="Group 8"/>
          <p:cNvGrpSpPr/>
          <p:nvPr/>
        </p:nvGrpSpPr>
        <p:grpSpPr>
          <a:xfrm>
            <a:off x="457199" y="3585309"/>
            <a:ext cx="6410571" cy="810845"/>
            <a:chOff x="457199" y="3585309"/>
            <a:chExt cx="6410571" cy="810845"/>
          </a:xfrm>
        </p:grpSpPr>
        <p:sp>
          <p:nvSpPr>
            <p:cNvPr id="7" name="Rectangle 6"/>
            <p:cNvSpPr/>
            <p:nvPr/>
          </p:nvSpPr>
          <p:spPr>
            <a:xfrm>
              <a:off x="5470770" y="3585309"/>
              <a:ext cx="1397000" cy="810845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57199" y="3585309"/>
              <a:ext cx="3235569" cy="810845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92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Problem Statement</a:t>
            </a:r>
          </a:p>
          <a:p>
            <a:r>
              <a:rPr lang="en-US" dirty="0" err="1" smtClean="0"/>
              <a:t>FlexMin</a:t>
            </a:r>
            <a:r>
              <a:rPr lang="en-US" dirty="0" smtClean="0"/>
              <a:t> Overview</a:t>
            </a:r>
          </a:p>
          <a:p>
            <a:pPr lvl="1"/>
            <a:r>
              <a:rPr lang="en-US" dirty="0" smtClean="0"/>
              <a:t>Builds on prior work</a:t>
            </a:r>
          </a:p>
          <a:p>
            <a:r>
              <a:rPr lang="en-US" dirty="0" smtClean="0"/>
              <a:t>Experimental Results</a:t>
            </a:r>
          </a:p>
          <a:p>
            <a:r>
              <a:rPr lang="en-US" dirty="0" smtClean="0"/>
              <a:t>Conclusions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7086B-8DAA-3246-93CD-0F39623B4E21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4" name="Line 7"/>
          <p:cNvSpPr>
            <a:spLocks noChangeShapeType="1"/>
          </p:cNvSpPr>
          <p:nvPr/>
        </p:nvSpPr>
        <p:spPr bwMode="auto">
          <a:xfrm flipH="1">
            <a:off x="155575" y="1946847"/>
            <a:ext cx="603250" cy="1588"/>
          </a:xfrm>
          <a:prstGeom prst="line">
            <a:avLst/>
          </a:prstGeom>
          <a:noFill/>
          <a:ln w="76200">
            <a:solidFill>
              <a:srgbClr val="660066"/>
            </a:solidFill>
            <a:miter lim="800000"/>
            <a:headEnd type="stealth" w="med" len="med"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SIMP Algorithm: Simplifications Considered</a:t>
            </a:r>
            <a:endParaRPr lang="en-US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7086B-8DAA-3246-93CD-0F39623B4E21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7200" y="3034269"/>
            <a:ext cx="24750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Input repro: </a:t>
            </a:r>
          </a:p>
          <a:p>
            <a:r>
              <a:rPr lang="en-US" dirty="0" smtClean="0"/>
              <a:t>1,2,3</a:t>
            </a:r>
          </a:p>
          <a:p>
            <a:endParaRPr lang="en-US" dirty="0" smtClean="0"/>
          </a:p>
          <a:p>
            <a:r>
              <a:rPr lang="en-US" dirty="0" smtClean="0"/>
              <a:t>Grammar rule:</a:t>
            </a:r>
          </a:p>
          <a:p>
            <a:r>
              <a:rPr lang="en-US" i="1" dirty="0" smtClean="0"/>
              <a:t>List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/>
              <a:t> </a:t>
            </a:r>
            <a:r>
              <a:rPr lang="en-US" i="1" dirty="0" smtClean="0"/>
              <a:t>Num </a:t>
            </a:r>
            <a:r>
              <a:rPr lang="en-US" dirty="0" smtClean="0"/>
              <a:t>| </a:t>
            </a:r>
            <a:r>
              <a:rPr lang="en-US" i="1" dirty="0" smtClean="0"/>
              <a:t>List </a:t>
            </a:r>
            <a:r>
              <a:rPr lang="en-US" dirty="0" smtClean="0"/>
              <a:t>, </a:t>
            </a:r>
            <a:r>
              <a:rPr lang="en-US" i="1" dirty="0" smtClean="0"/>
              <a:t>Num</a:t>
            </a:r>
            <a:endParaRPr lang="en-US" i="1" dirty="0"/>
          </a:p>
        </p:txBody>
      </p:sp>
      <p:grpSp>
        <p:nvGrpSpPr>
          <p:cNvPr id="16" name="Group 15"/>
          <p:cNvGrpSpPr/>
          <p:nvPr/>
        </p:nvGrpSpPr>
        <p:grpSpPr>
          <a:xfrm>
            <a:off x="4209901" y="3031435"/>
            <a:ext cx="3254322" cy="1893163"/>
            <a:chOff x="3170887" y="3242403"/>
            <a:chExt cx="3254322" cy="189316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"/>
                <a:stretch>
                  <a:fillRect/>
                </a:stretch>
              </p:blipFill>
            </mc:Choice>
            <mc:Fallback>
              <p:blipFill>
                <a:blip r:embed="rId4"/>
                <a:stretch>
                  <a:fillRect/>
                </a:stretch>
              </p:blipFill>
            </mc:Fallback>
          </mc:AlternateContent>
          <p:spPr>
            <a:xfrm>
              <a:off x="3170887" y="3242403"/>
              <a:ext cx="3035300" cy="1549400"/>
            </a:xfrm>
            <a:prstGeom prst="rect">
              <a:avLst/>
            </a:prstGeom>
          </p:spPr>
        </p:pic>
        <p:cxnSp>
          <p:nvCxnSpPr>
            <p:cNvPr id="9" name="Straight Arrow Connector 8"/>
            <p:cNvCxnSpPr/>
            <p:nvPr/>
          </p:nvCxnSpPr>
          <p:spPr>
            <a:xfrm rot="16200000" flipH="1">
              <a:off x="6031056" y="3950110"/>
              <a:ext cx="196034" cy="154227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rot="16200000" flipH="1">
              <a:off x="5253558" y="4362036"/>
              <a:ext cx="196034" cy="154227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rot="16200000" flipH="1">
              <a:off x="4435263" y="4714690"/>
              <a:ext cx="196034" cy="154227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6123549" y="3971800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354575" y="4422471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550726" y="4766234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</a:t>
              </a:r>
              <a:endParaRPr lang="en-US" dirty="0"/>
            </a:p>
          </p:txBody>
        </p:sp>
      </p:grpSp>
      <p:sp>
        <p:nvSpPr>
          <p:cNvPr id="19" name="Line 7"/>
          <p:cNvSpPr>
            <a:spLocks noChangeShapeType="1"/>
          </p:cNvSpPr>
          <p:nvPr/>
        </p:nvSpPr>
        <p:spPr bwMode="auto">
          <a:xfrm flipH="1" flipV="1">
            <a:off x="2141640" y="3402355"/>
            <a:ext cx="1310733" cy="1246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  <a:headEnd type="stealth" w="med" len="med"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452374" y="3034269"/>
            <a:ext cx="1742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Repro parse tree</a:t>
            </a:r>
            <a:endParaRPr lang="en-US" dirty="0"/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457200" y="1600201"/>
            <a:ext cx="8229600" cy="143406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Each node in tree has set of grammar rules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Simplifications based on grammar rules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Applied to all non-terminal nodes in tree</a:t>
            </a:r>
          </a:p>
        </p:txBody>
      </p:sp>
      <p:sp>
        <p:nvSpPr>
          <p:cNvPr id="24" name="Oval 23"/>
          <p:cNvSpPr/>
          <p:nvPr/>
        </p:nvSpPr>
        <p:spPr>
          <a:xfrm>
            <a:off x="5572692" y="4636238"/>
            <a:ext cx="442340" cy="283219"/>
          </a:xfrm>
          <a:prstGeom prst="ellipse">
            <a:avLst/>
          </a:prstGeom>
          <a:noFill/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393589" y="4297616"/>
            <a:ext cx="442340" cy="283219"/>
          </a:xfrm>
          <a:prstGeom prst="ellipse">
            <a:avLst/>
          </a:prstGeom>
          <a:noFill/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7162563" y="3871658"/>
            <a:ext cx="442340" cy="283219"/>
          </a:xfrm>
          <a:prstGeom prst="ellipse">
            <a:avLst/>
          </a:prstGeom>
          <a:noFill/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227667" y="5348111"/>
            <a:ext cx="3339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TODO: CHANGE THIS TO A QUERY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SIMP Algorithm: Simplifications Considered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43406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Each node in tree has set of grammar rules</a:t>
            </a:r>
          </a:p>
          <a:p>
            <a:r>
              <a:rPr lang="en-US" dirty="0" smtClean="0"/>
              <a:t>Simplifications based on grammar rules</a:t>
            </a:r>
          </a:p>
          <a:p>
            <a:pPr lvl="1"/>
            <a:r>
              <a:rPr lang="en-US" dirty="0" smtClean="0"/>
              <a:t>Applied to all non-terminal nodes in tree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7086B-8DAA-3246-93CD-0F39623B4E21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7200" y="3034269"/>
            <a:ext cx="24750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Input repro: </a:t>
            </a:r>
          </a:p>
          <a:p>
            <a:r>
              <a:rPr lang="en-US" dirty="0" smtClean="0"/>
              <a:t>1,2,3</a:t>
            </a:r>
          </a:p>
          <a:p>
            <a:endParaRPr lang="en-US" dirty="0" smtClean="0"/>
          </a:p>
          <a:p>
            <a:r>
              <a:rPr lang="en-US" dirty="0" smtClean="0"/>
              <a:t>Grammar rule:</a:t>
            </a:r>
          </a:p>
          <a:p>
            <a:r>
              <a:rPr lang="en-US" b="1" i="1" dirty="0" smtClean="0">
                <a:solidFill>
                  <a:srgbClr val="FF0000"/>
                </a:solidFill>
              </a:rPr>
              <a:t>List </a:t>
            </a:r>
            <a:r>
              <a:rPr lang="en-US" b="1" dirty="0" err="1" smtClean="0">
                <a:solidFill>
                  <a:srgbClr val="FF0000"/>
                </a:solidFill>
                <a:sym typeface="Wingdings"/>
              </a:rPr>
              <a:t>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i="1" dirty="0" smtClean="0">
                <a:solidFill>
                  <a:srgbClr val="FF0000"/>
                </a:solidFill>
              </a:rPr>
              <a:t>List </a:t>
            </a:r>
            <a:r>
              <a:rPr lang="en-US" b="1" dirty="0" smtClean="0">
                <a:solidFill>
                  <a:srgbClr val="FF0000"/>
                </a:solidFill>
              </a:rPr>
              <a:t>, </a:t>
            </a:r>
            <a:r>
              <a:rPr lang="en-US" b="1" i="1" dirty="0" smtClean="0">
                <a:solidFill>
                  <a:srgbClr val="FF0000"/>
                </a:solidFill>
              </a:rPr>
              <a:t>Num</a:t>
            </a:r>
            <a:endParaRPr lang="en-US" b="1" i="1" dirty="0">
              <a:solidFill>
                <a:srgbClr val="FF0000"/>
              </a:solidFill>
            </a:endParaRPr>
          </a:p>
        </p:txBody>
      </p:sp>
      <p:grpSp>
        <p:nvGrpSpPr>
          <p:cNvPr id="2" name="Group 15"/>
          <p:cNvGrpSpPr/>
          <p:nvPr/>
        </p:nvGrpSpPr>
        <p:grpSpPr>
          <a:xfrm>
            <a:off x="4209901" y="3031435"/>
            <a:ext cx="3137328" cy="1893163"/>
            <a:chOff x="3170887" y="3242403"/>
            <a:chExt cx="3137328" cy="189316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"/>
                <a:stretch>
                  <a:fillRect/>
                </a:stretch>
              </p:blipFill>
            </mc:Choice>
            <mc:Fallback>
              <p:blipFill>
                <a:blip r:embed="rId4"/>
                <a:stretch>
                  <a:fillRect/>
                </a:stretch>
              </p:blipFill>
            </mc:Fallback>
          </mc:AlternateContent>
          <p:spPr>
            <a:xfrm>
              <a:off x="3170887" y="3242403"/>
              <a:ext cx="3035300" cy="154940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6123549" y="3971800"/>
              <a:ext cx="1846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550726" y="4766234"/>
              <a:ext cx="1846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19" name="Line 7"/>
          <p:cNvSpPr>
            <a:spLocks noChangeShapeType="1"/>
          </p:cNvSpPr>
          <p:nvPr/>
        </p:nvSpPr>
        <p:spPr bwMode="auto">
          <a:xfrm flipH="1" flipV="1">
            <a:off x="2141640" y="3402355"/>
            <a:ext cx="1310733" cy="1246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  <a:headEnd type="stealth" w="med" len="med"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452374" y="3034269"/>
            <a:ext cx="1742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Repro parse tree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5797636" y="3034269"/>
            <a:ext cx="661543" cy="360808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0" y="5079842"/>
            <a:ext cx="31245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Generates all combinations of simplifications from:</a:t>
            </a:r>
          </a:p>
          <a:p>
            <a:r>
              <a:rPr lang="en-US" dirty="0" smtClean="0"/>
              <a:t> {List</a:t>
            </a:r>
            <a:r>
              <a:rPr lang="en-US" baseline="-25000" dirty="0" smtClean="0"/>
              <a:t>1</a:t>
            </a:r>
            <a:r>
              <a:rPr lang="en-US" dirty="0" smtClean="0"/>
              <a:t>,List</a:t>
            </a:r>
            <a:r>
              <a:rPr lang="en-US" baseline="-25000" dirty="0" smtClean="0"/>
              <a:t>4</a:t>
            </a:r>
            <a:r>
              <a:rPr lang="en-US" dirty="0" smtClean="0"/>
              <a:t>} and</a:t>
            </a:r>
          </a:p>
          <a:p>
            <a:r>
              <a:rPr lang="en-US" dirty="0" smtClean="0"/>
              <a:t> {Num</a:t>
            </a:r>
            <a:r>
              <a:rPr lang="en-US" baseline="-25000" dirty="0" smtClean="0"/>
              <a:t>3</a:t>
            </a:r>
            <a:r>
              <a:rPr lang="en-US" dirty="0" smtClean="0"/>
              <a:t>,Num</a:t>
            </a:r>
            <a:r>
              <a:rPr lang="en-US" baseline="-25000" dirty="0" smtClean="0"/>
              <a:t>6</a:t>
            </a:r>
            <a:r>
              <a:rPr lang="en-US" dirty="0" smtClean="0"/>
              <a:t>,Num</a:t>
            </a:r>
            <a:r>
              <a:rPr lang="en-US" baseline="-25000" dirty="0" smtClean="0"/>
              <a:t>7</a:t>
            </a:r>
            <a:r>
              <a:rPr lang="en-US" dirty="0" smtClean="0"/>
              <a:t>}</a:t>
            </a:r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3379832" y="4934951"/>
            <a:ext cx="4622800" cy="1689100"/>
          </a:xfrm>
          <a:prstGeom prst="rect">
            <a:avLst/>
          </a:prstGeom>
        </p:spPr>
      </p:pic>
      <p:sp>
        <p:nvSpPr>
          <p:cNvPr id="25" name="Oval 24"/>
          <p:cNvSpPr/>
          <p:nvPr/>
        </p:nvSpPr>
        <p:spPr>
          <a:xfrm>
            <a:off x="4945245" y="3437693"/>
            <a:ext cx="661543" cy="360808"/>
          </a:xfrm>
          <a:prstGeom prst="ellipse">
            <a:avLst/>
          </a:prstGeom>
          <a:noFill/>
          <a:ln w="41275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209901" y="3850695"/>
            <a:ext cx="661543" cy="360808"/>
          </a:xfrm>
          <a:prstGeom prst="ellipse">
            <a:avLst/>
          </a:prstGeom>
          <a:noFill/>
          <a:ln w="41275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4833637" y="4220027"/>
            <a:ext cx="661543" cy="360808"/>
          </a:xfrm>
          <a:prstGeom prst="ellipse">
            <a:avLst/>
          </a:prstGeom>
          <a:noFill/>
          <a:ln w="41275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5651932" y="3859219"/>
            <a:ext cx="661543" cy="360808"/>
          </a:xfrm>
          <a:prstGeom prst="ellipse">
            <a:avLst/>
          </a:prstGeom>
          <a:noFill/>
          <a:ln w="41275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6501020" y="3437693"/>
            <a:ext cx="661543" cy="360808"/>
          </a:xfrm>
          <a:prstGeom prst="ellipse">
            <a:avLst/>
          </a:prstGeom>
          <a:noFill/>
          <a:ln w="41275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172094" y="5523050"/>
            <a:ext cx="661543" cy="360808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6501020" y="5523050"/>
            <a:ext cx="661543" cy="360808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FlexMin</a:t>
            </a:r>
            <a:r>
              <a:rPr lang="en-US" dirty="0" smtClean="0"/>
              <a:t>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Automatically minimizes repro expressions</a:t>
            </a:r>
          </a:p>
          <a:p>
            <a:r>
              <a:rPr lang="en-US" dirty="0" smtClean="0"/>
              <a:t>Unifies ideas from DD and SIMP</a:t>
            </a:r>
          </a:p>
          <a:p>
            <a:pPr lvl="1"/>
            <a:r>
              <a:rPr lang="en-US" dirty="0" smtClean="0"/>
              <a:t>DD: Apply to nodes with homogeneous structure</a:t>
            </a:r>
          </a:p>
          <a:p>
            <a:pPr lvl="2"/>
            <a:r>
              <a:rPr lang="en-US" dirty="0" smtClean="0"/>
              <a:t>Lists, string literals, data tables, sequence of statements, etc.</a:t>
            </a:r>
          </a:p>
          <a:p>
            <a:pPr lvl="1"/>
            <a:r>
              <a:rPr lang="en-US" dirty="0" smtClean="0"/>
              <a:t>SIMP: Apply to nodes with heterogeneous structure</a:t>
            </a:r>
          </a:p>
          <a:p>
            <a:pPr lvl="2"/>
            <a:r>
              <a:rPr lang="en-US" dirty="0" smtClean="0"/>
              <a:t>Complex expressions, clauses, nested </a:t>
            </a:r>
            <a:r>
              <a:rPr lang="en-US" dirty="0" err="1" smtClean="0"/>
              <a:t>subexpressions</a:t>
            </a:r>
            <a:r>
              <a:rPr lang="en-US" dirty="0" smtClean="0"/>
              <a:t>, etc.</a:t>
            </a:r>
          </a:p>
          <a:p>
            <a:endParaRPr lang="en-US" dirty="0" smtClean="0"/>
          </a:p>
          <a:p>
            <a:r>
              <a:rPr lang="en-US" dirty="0" smtClean="0"/>
              <a:t>Based on language grammars</a:t>
            </a:r>
          </a:p>
          <a:p>
            <a:pPr lvl="1"/>
            <a:r>
              <a:rPr lang="en-US" dirty="0" smtClean="0"/>
              <a:t>Improved enumeration strategy</a:t>
            </a:r>
          </a:p>
          <a:p>
            <a:pPr lvl="2"/>
            <a:r>
              <a:rPr lang="en-US" dirty="0" smtClean="0"/>
              <a:t>Avoids getting stuck on local minima</a:t>
            </a:r>
          </a:p>
          <a:p>
            <a:r>
              <a:rPr lang="en-US" dirty="0" smtClean="0"/>
              <a:t>First technique to minimize data and query repro</a:t>
            </a:r>
          </a:p>
          <a:p>
            <a:endParaRPr lang="en-US" dirty="0" smtClean="0"/>
          </a:p>
          <a:p>
            <a:r>
              <a:rPr lang="en-US" dirty="0" smtClean="0"/>
              <a:t>Novel hinting language to optionally guide minimization strategy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7086B-8DAA-3246-93CD-0F39623B4E21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FlexMin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Shares with SIMP:</a:t>
            </a:r>
          </a:p>
          <a:p>
            <a:pPr lvl="1"/>
            <a:r>
              <a:rPr lang="en-US" dirty="0" smtClean="0"/>
              <a:t>Generate exhaustive set of simplifications for all nodes in parse tree</a:t>
            </a:r>
          </a:p>
          <a:p>
            <a:pPr lvl="1"/>
            <a:r>
              <a:rPr lang="en-US" dirty="0" smtClean="0"/>
              <a:t> Apply to parse tree and test </a:t>
            </a:r>
            <a:r>
              <a:rPr lang="en-US" dirty="0" err="1" smtClean="0"/>
              <a:t>T(r</a:t>
            </a:r>
            <a:r>
              <a:rPr lang="en-US" dirty="0" smtClean="0"/>
              <a:t>’):</a:t>
            </a:r>
          </a:p>
          <a:p>
            <a:pPr lvl="1"/>
            <a:r>
              <a:rPr lang="en-US" dirty="0" smtClean="0"/>
              <a:t>If </a:t>
            </a:r>
            <a:r>
              <a:rPr lang="en-US" dirty="0" err="1" smtClean="0"/>
              <a:t>T(r</a:t>
            </a:r>
            <a:r>
              <a:rPr lang="en-US" dirty="0" smtClean="0"/>
              <a:t>’) =</a:t>
            </a:r>
            <a:r>
              <a:rPr lang="en-US" dirty="0" smtClean="0">
                <a:solidFill>
                  <a:srgbClr val="FF0000"/>
                </a:solidFill>
              </a:rPr>
              <a:t>✗</a:t>
            </a:r>
            <a:r>
              <a:rPr lang="en-US" dirty="0" smtClean="0"/>
              <a:t>then recur on smallest repro so far</a:t>
            </a:r>
          </a:p>
          <a:p>
            <a:pPr lvl="1"/>
            <a:r>
              <a:rPr lang="en-US" dirty="0" smtClean="0"/>
              <a:t>Prune search for </a:t>
            </a:r>
            <a:r>
              <a:rPr lang="en-US" dirty="0" err="1" smtClean="0"/>
              <a:t>T(r</a:t>
            </a:r>
            <a:r>
              <a:rPr lang="en-US" dirty="0" smtClean="0"/>
              <a:t>’) = {</a:t>
            </a:r>
            <a:r>
              <a:rPr lang="en-US" dirty="0" smtClean="0">
                <a:solidFill>
                  <a:srgbClr val="008000"/>
                </a:solidFill>
              </a:rPr>
              <a:t>✔</a:t>
            </a:r>
            <a:r>
              <a:rPr lang="en-US" dirty="0" smtClean="0"/>
              <a:t>,(</a:t>
            </a:r>
            <a:r>
              <a:rPr lang="en-US" dirty="0" err="1" smtClean="0"/>
              <a:t>s</a:t>
            </a:r>
            <a:r>
              <a:rPr lang="en-US" dirty="0" smtClean="0"/>
              <a:t>),?}</a:t>
            </a:r>
          </a:p>
          <a:p>
            <a:pPr lvl="1"/>
            <a:r>
              <a:rPr lang="en-US" dirty="0" smtClean="0"/>
              <a:t>Greedy, 1-minimal guarantee</a:t>
            </a:r>
          </a:p>
          <a:p>
            <a:r>
              <a:rPr lang="en-US" dirty="0" smtClean="0"/>
              <a:t>But improves upon </a:t>
            </a:r>
            <a:r>
              <a:rPr lang="en-US" dirty="0" err="1" smtClean="0"/>
              <a:t>SIMP’s</a:t>
            </a:r>
            <a:r>
              <a:rPr lang="en-US" dirty="0" smtClean="0"/>
              <a:t> enumeration strategy</a:t>
            </a:r>
          </a:p>
          <a:p>
            <a:pPr lvl="1"/>
            <a:r>
              <a:rPr lang="en-US" dirty="0" smtClean="0"/>
              <a:t>Avoids wasting resources on dead ends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7086B-8DAA-3246-93CD-0F39623B4E21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FlexMin</a:t>
            </a:r>
            <a:r>
              <a:rPr lang="en-US" dirty="0" smtClean="0"/>
              <a:t> Contributions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 tool that automatically minimizes repro expressions and data</a:t>
            </a:r>
          </a:p>
          <a:p>
            <a:pPr lvl="1"/>
            <a:r>
              <a:rPr lang="en-US" dirty="0" smtClean="0"/>
              <a:t>Unifies ideas from prior work in an improved framework</a:t>
            </a:r>
          </a:p>
          <a:p>
            <a:pPr lvl="1"/>
            <a:r>
              <a:rPr lang="en-US" dirty="0" smtClean="0"/>
              <a:t>First to minimize data with query expression</a:t>
            </a:r>
          </a:p>
          <a:p>
            <a:pPr lvl="1"/>
            <a:r>
              <a:rPr lang="en-US" dirty="0" smtClean="0"/>
              <a:t>Novel hinting language</a:t>
            </a:r>
          </a:p>
          <a:p>
            <a:pPr lvl="2"/>
            <a:r>
              <a:rPr lang="en-US" dirty="0" smtClean="0"/>
              <a:t>Helps guide minimization strategy</a:t>
            </a:r>
          </a:p>
          <a:p>
            <a:r>
              <a:rPr lang="en-US" dirty="0" smtClean="0"/>
              <a:t>Experimental results show improvement over prior work </a:t>
            </a:r>
          </a:p>
          <a:p>
            <a:pPr lvl="1"/>
            <a:r>
              <a:rPr lang="en-US" dirty="0" smtClean="0"/>
              <a:t>As small or smaller </a:t>
            </a:r>
            <a:r>
              <a:rPr lang="en-US" dirty="0" err="1" smtClean="0"/>
              <a:t>repros</a:t>
            </a:r>
            <a:r>
              <a:rPr lang="en-US" dirty="0" smtClean="0"/>
              <a:t> found in all cases</a:t>
            </a:r>
          </a:p>
          <a:p>
            <a:pPr lvl="1"/>
            <a:r>
              <a:rPr lang="en-US" dirty="0" smtClean="0"/>
              <a:t>More quickly minimize repro &amp; data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7086B-8DAA-3246-93CD-0F39623B4E21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Automatically Isolate DBMS Bugs with </a:t>
            </a:r>
            <a:r>
              <a:rPr lang="en-US" sz="3600" dirty="0" err="1" smtClean="0"/>
              <a:t>FlexMin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7660" y="1600200"/>
            <a:ext cx="9144000" cy="386761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First to minimize data</a:t>
            </a:r>
            <a:r>
              <a:rPr lang="en-US" dirty="0" smtClean="0"/>
              <a:t> &amp; query expression</a:t>
            </a:r>
          </a:p>
          <a:p>
            <a:endParaRPr lang="en-US" dirty="0" smtClean="0"/>
          </a:p>
          <a:p>
            <a:r>
              <a:rPr lang="en-US" dirty="0" smtClean="0"/>
              <a:t>Novel hinting language helps guide minimization strategy</a:t>
            </a:r>
          </a:p>
          <a:p>
            <a:endParaRPr lang="en-US" dirty="0" smtClean="0"/>
          </a:p>
          <a:p>
            <a:r>
              <a:rPr lang="en-US" dirty="0" smtClean="0"/>
              <a:t>Applied in context of SQL and </a:t>
            </a:r>
            <a:r>
              <a:rPr lang="en-US" dirty="0" smtClean="0"/>
              <a:t>MDX</a:t>
            </a:r>
          </a:p>
          <a:p>
            <a:endParaRPr lang="en-US" dirty="0" smtClean="0"/>
          </a:p>
          <a:p>
            <a:r>
              <a:rPr lang="en-US" dirty="0" smtClean="0"/>
              <a:t>Results show </a:t>
            </a:r>
            <a:r>
              <a:rPr lang="en-US" dirty="0" smtClean="0"/>
              <a:t>significant improvement over prior work</a:t>
            </a:r>
            <a:endParaRPr lang="en-US" dirty="0" smtClean="0"/>
          </a:p>
          <a:p>
            <a:pPr lvl="1"/>
            <a:r>
              <a:rPr lang="en-US" dirty="0" smtClean="0"/>
              <a:t>Minimize SQL (~50 lines) &amp; data (~ millions of rows) in </a:t>
            </a:r>
            <a:r>
              <a:rPr lang="en-US" dirty="0" smtClean="0">
                <a:solidFill>
                  <a:srgbClr val="FF0000"/>
                </a:solidFill>
              </a:rPr>
              <a:t>minutes</a:t>
            </a:r>
          </a:p>
          <a:p>
            <a:pPr lvl="2"/>
            <a:r>
              <a:rPr lang="en-US" dirty="0" smtClean="0"/>
              <a:t>Other approaches</a:t>
            </a:r>
            <a:r>
              <a:rPr lang="en-US" dirty="0" smtClean="0"/>
              <a:t> take hours and don’t minimize data</a:t>
            </a: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BA5E9-1640-2E43-86D3-D5947F7FE7F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Scope of Bugs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Deterministic runtime bugs:</a:t>
            </a:r>
          </a:p>
          <a:p>
            <a:pPr lvl="1"/>
            <a:r>
              <a:rPr lang="en-US" dirty="0" smtClean="0"/>
              <a:t>DBMS crashes, exceptions</a:t>
            </a:r>
          </a:p>
          <a:p>
            <a:pPr lvl="1"/>
            <a:r>
              <a:rPr lang="en-US" dirty="0" smtClean="0"/>
              <a:t>Wrong or unexpected results</a:t>
            </a:r>
          </a:p>
          <a:p>
            <a:r>
              <a:rPr lang="en-US" dirty="0" smtClean="0"/>
              <a:t>Optimizer changes</a:t>
            </a:r>
          </a:p>
          <a:p>
            <a:pPr lvl="1"/>
            <a:r>
              <a:rPr lang="en-US" dirty="0" smtClean="0"/>
              <a:t>Test two releases of query engine to see if yield different execution plans for same query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7086B-8DAA-3246-93CD-0F39623B4E21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-282195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Repro Minimization Problem Statement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860805"/>
            <a:ext cx="8229600" cy="5997195"/>
          </a:xfrm>
        </p:spPr>
        <p:txBody>
          <a:bodyPr>
            <a:normAutofit/>
          </a:bodyPr>
          <a:lstStyle/>
          <a:p>
            <a:r>
              <a:rPr lang="en-US" dirty="0" smtClean="0"/>
              <a:t>Testing function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Simplifications</a:t>
            </a:r>
          </a:p>
          <a:p>
            <a:r>
              <a:rPr lang="en-US" dirty="0" smtClean="0"/>
              <a:t>Problem statement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Assumptions to reduce complexity</a:t>
            </a:r>
          </a:p>
          <a:p>
            <a:pPr lvl="1"/>
            <a:r>
              <a:rPr lang="en-US" dirty="0" err="1" smtClean="0"/>
              <a:t>Monotonicity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1-minimality: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7086B-8DAA-3246-93CD-0F39623B4E21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mc="http://schemas.openxmlformats.org/markup-compatibility/2006" xmlns:mv="urn:schemas-microsoft-com:mac:vml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751395"/>
            <a:ext cx="4876800" cy="1255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mc="http://schemas.openxmlformats.org/markup-compatibility/2006" xmlns:mv="urn:schemas-microsoft-com:mac:vml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mc="http://schemas.openxmlformats.org/markup-compatibility/2006" xmlns:mv="urn:schemas-microsoft-com:mac:vml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1228725" y="1402624"/>
            <a:ext cx="6829425" cy="12127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mc="http://schemas.openxmlformats.org/markup-compatibility/2006" xmlns:mv="urn:schemas-microsoft-com:mac:vml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mc="http://schemas.openxmlformats.org/markup-compatibility/2006" xmlns:mv="urn:schemas-microsoft-com:mac:vml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3382107" y="5722699"/>
            <a:ext cx="3000375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mc="http://schemas.openxmlformats.org/markup-compatibility/2006" xmlns:mv="urn:schemas-microsoft-com:mac:vml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3390900" y="6252313"/>
            <a:ext cx="466725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42"/>
          <p:cNvGrpSpPr/>
          <p:nvPr/>
        </p:nvGrpSpPr>
        <p:grpSpPr>
          <a:xfrm>
            <a:off x="3390900" y="2774468"/>
            <a:ext cx="4579480" cy="881358"/>
            <a:chOff x="3390900" y="2774468"/>
            <a:chExt cx="4579480" cy="881358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mc="http://schemas.openxmlformats.org/markup-compatibility/2006" xmlns:mv="urn:schemas-microsoft-com:mac:vml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0900" y="2774468"/>
              <a:ext cx="2047875" cy="476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mc="http://schemas.openxmlformats.org/markup-compatibility/2006" xmlns:mv="urn:schemas-microsoft-com:mac:vml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mc="http://schemas.openxmlformats.org/markup-compatibility/2006" xmlns:mv="urn:schemas-microsoft-com:mac:vml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3" name="Group 31"/>
            <p:cNvGrpSpPr/>
            <p:nvPr/>
          </p:nvGrpSpPr>
          <p:grpSpPr>
            <a:xfrm>
              <a:off x="6001242" y="2776333"/>
              <a:ext cx="855272" cy="876642"/>
              <a:chOff x="5545098" y="2776333"/>
              <a:chExt cx="855272" cy="876642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545098" y="2893530"/>
                <a:ext cx="142875" cy="238125"/>
              </a:xfrm>
              <a:prstGeom prst="rect">
                <a:avLst/>
              </a:prstGeom>
            </p:spPr>
          </p:pic>
          <p:grpSp>
            <p:nvGrpSpPr>
              <p:cNvPr id="12" name="Group 25"/>
              <p:cNvGrpSpPr/>
              <p:nvPr/>
            </p:nvGrpSpPr>
            <p:grpSpPr>
              <a:xfrm>
                <a:off x="5580645" y="2776333"/>
                <a:ext cx="819725" cy="876642"/>
                <a:chOff x="5580645" y="2776333"/>
                <a:chExt cx="819725" cy="876642"/>
              </a:xfrm>
            </p:grpSpPr>
            <p:sp>
              <p:nvSpPr>
                <p:cNvPr id="20" name="TextBox 19"/>
                <p:cNvSpPr txBox="1"/>
                <p:nvPr/>
              </p:nvSpPr>
              <p:spPr>
                <a:xfrm>
                  <a:off x="6198990" y="2821978"/>
                  <a:ext cx="201380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 smtClean="0"/>
                    <a:t>) </a:t>
                  </a:r>
                </a:p>
                <a:p>
                  <a:endParaRPr lang="en-US" sz="1600" dirty="0"/>
                </a:p>
              </p:txBody>
            </p:sp>
            <p:sp>
              <p:nvSpPr>
                <p:cNvPr id="25" name="TextBox 24"/>
                <p:cNvSpPr txBox="1"/>
                <p:nvPr/>
              </p:nvSpPr>
              <p:spPr>
                <a:xfrm>
                  <a:off x="6149411" y="2776333"/>
                  <a:ext cx="24226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‘ </a:t>
                  </a:r>
                  <a:endParaRPr lang="en-US" dirty="0"/>
                </a:p>
              </p:txBody>
            </p:sp>
            <p:pic>
              <p:nvPicPr>
                <p:cNvPr id="16" name="Picture 15"/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714805" y="2950607"/>
                  <a:ext cx="564388" cy="189992"/>
                </a:xfrm>
                <a:prstGeom prst="rect">
                  <a:avLst/>
                </a:prstGeom>
              </p:spPr>
            </p:pic>
            <p:sp>
              <p:nvSpPr>
                <p:cNvPr id="18" name="TextBox 17"/>
                <p:cNvSpPr txBox="1"/>
                <p:nvPr/>
              </p:nvSpPr>
              <p:spPr>
                <a:xfrm>
                  <a:off x="5580645" y="2821978"/>
                  <a:ext cx="246882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 smtClean="0"/>
                    <a:t>(</a:t>
                  </a:r>
                  <a:endParaRPr lang="en-US" sz="1600" dirty="0"/>
                </a:p>
              </p:txBody>
            </p:sp>
          </p:grpSp>
        </p:grpSp>
        <p:sp>
          <p:nvSpPr>
            <p:cNvPr id="23" name="TextBox 22"/>
            <p:cNvSpPr txBox="1"/>
            <p:nvPr/>
          </p:nvSpPr>
          <p:spPr>
            <a:xfrm>
              <a:off x="5196514" y="2791200"/>
              <a:ext cx="2422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‘</a:t>
              </a:r>
              <a:endParaRPr lang="en-US" dirty="0"/>
            </a:p>
          </p:txBody>
        </p:sp>
        <p:grpSp>
          <p:nvGrpSpPr>
            <p:cNvPr id="13" name="Group 32"/>
            <p:cNvGrpSpPr/>
            <p:nvPr/>
          </p:nvGrpSpPr>
          <p:grpSpPr>
            <a:xfrm>
              <a:off x="7115108" y="2824829"/>
              <a:ext cx="855272" cy="830997"/>
              <a:chOff x="5545098" y="2821978"/>
              <a:chExt cx="855272" cy="830997"/>
            </a:xfrm>
          </p:grpSpPr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545098" y="2893530"/>
                <a:ext cx="142875" cy="238125"/>
              </a:xfrm>
              <a:prstGeom prst="rect">
                <a:avLst/>
              </a:prstGeom>
            </p:spPr>
          </p:pic>
          <p:grpSp>
            <p:nvGrpSpPr>
              <p:cNvPr id="14" name="Group 25"/>
              <p:cNvGrpSpPr/>
              <p:nvPr/>
            </p:nvGrpSpPr>
            <p:grpSpPr>
              <a:xfrm>
                <a:off x="5580645" y="2821978"/>
                <a:ext cx="819725" cy="830997"/>
                <a:chOff x="5580645" y="2821978"/>
                <a:chExt cx="819725" cy="830997"/>
              </a:xfrm>
            </p:grpSpPr>
            <p:sp>
              <p:nvSpPr>
                <p:cNvPr id="36" name="TextBox 35"/>
                <p:cNvSpPr txBox="1"/>
                <p:nvPr/>
              </p:nvSpPr>
              <p:spPr>
                <a:xfrm>
                  <a:off x="6198990" y="2821978"/>
                  <a:ext cx="201380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 smtClean="0"/>
                    <a:t>) </a:t>
                  </a:r>
                </a:p>
                <a:p>
                  <a:endParaRPr lang="en-US" sz="1600" dirty="0"/>
                </a:p>
              </p:txBody>
            </p:sp>
            <p:pic>
              <p:nvPicPr>
                <p:cNvPr id="38" name="Picture 37"/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714805" y="2950607"/>
                  <a:ext cx="564388" cy="189992"/>
                </a:xfrm>
                <a:prstGeom prst="rect">
                  <a:avLst/>
                </a:prstGeom>
              </p:spPr>
            </p:pic>
            <p:sp>
              <p:nvSpPr>
                <p:cNvPr id="39" name="TextBox 38"/>
                <p:cNvSpPr txBox="1"/>
                <p:nvPr/>
              </p:nvSpPr>
              <p:spPr>
                <a:xfrm>
                  <a:off x="5580645" y="2821978"/>
                  <a:ext cx="246882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 smtClean="0"/>
                    <a:t>(</a:t>
                  </a:r>
                  <a:endParaRPr lang="en-US" sz="1600" dirty="0"/>
                </a:p>
              </p:txBody>
            </p:sp>
          </p:grpSp>
        </p:grpSp>
        <p:sp>
          <p:nvSpPr>
            <p:cNvPr id="40" name="Rectangle 39"/>
            <p:cNvSpPr/>
            <p:nvPr/>
          </p:nvSpPr>
          <p:spPr>
            <a:xfrm>
              <a:off x="6815026" y="2818778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ＭＳ ゴシック"/>
                  <a:ea typeface="ＭＳ ゴシック"/>
                  <a:cs typeface="ＭＳ ゴシック"/>
                </a:rPr>
                <a:t>&lt;</a:t>
              </a:r>
              <a:endParaRPr lang="en-US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537391" y="2791200"/>
              <a:ext cx="4638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s.t</a:t>
              </a:r>
              <a:r>
                <a:rPr lang="en-US" dirty="0" smtClean="0"/>
                <a:t>.</a:t>
              </a:r>
              <a:endParaRPr lang="en-US" dirty="0"/>
            </a:p>
          </p:txBody>
        </p:sp>
      </p:grpSp>
      <p:sp>
        <p:nvSpPr>
          <p:cNvPr id="42" name="Rectangular Callout 41"/>
          <p:cNvSpPr/>
          <p:nvPr/>
        </p:nvSpPr>
        <p:spPr>
          <a:xfrm>
            <a:off x="457200" y="3751396"/>
            <a:ext cx="1626751" cy="559730"/>
          </a:xfrm>
          <a:prstGeom prst="wedgeRectCallout">
            <a:avLst>
              <a:gd name="adj1" fmla="val 75382"/>
              <a:gd name="adj2" fmla="val 6548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Worst-case exponential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682793" y="35150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5" name="Rectangular Callout 44"/>
          <p:cNvSpPr/>
          <p:nvPr/>
        </p:nvSpPr>
        <p:spPr>
          <a:xfrm>
            <a:off x="7517249" y="5458244"/>
            <a:ext cx="1626751" cy="559730"/>
          </a:xfrm>
          <a:prstGeom prst="wedgeRectCallout">
            <a:avLst>
              <a:gd name="adj1" fmla="val -60683"/>
              <a:gd name="adj2" fmla="val 8817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Local minimum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</a:rPr>
              <a:t>guarantee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42" grpId="0" animBg="1"/>
      <p:bldP spid="4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92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Problem </a:t>
            </a:r>
            <a:r>
              <a:rPr lang="en-US" dirty="0" smtClean="0"/>
              <a:t>Statement</a:t>
            </a:r>
          </a:p>
          <a:p>
            <a:r>
              <a:rPr lang="en-US" dirty="0" smtClean="0"/>
              <a:t>Prior work:</a:t>
            </a:r>
            <a:endParaRPr lang="en-US" dirty="0" smtClean="0"/>
          </a:p>
          <a:p>
            <a:pPr lvl="1"/>
            <a:r>
              <a:rPr lang="en-US" dirty="0" smtClean="0"/>
              <a:t>Delta debugging (DD)</a:t>
            </a:r>
          </a:p>
          <a:p>
            <a:pPr lvl="1"/>
            <a:r>
              <a:rPr lang="en-US" dirty="0" smtClean="0"/>
              <a:t>Hierarchical Delta debugging (HDD)</a:t>
            </a:r>
            <a:endParaRPr lang="en-US" dirty="0" smtClean="0"/>
          </a:p>
          <a:p>
            <a:pPr lvl="1"/>
            <a:r>
              <a:rPr lang="en-US" dirty="0" smtClean="0"/>
              <a:t>SIMP </a:t>
            </a:r>
          </a:p>
          <a:p>
            <a:r>
              <a:rPr lang="en-US" dirty="0" err="1" smtClean="0"/>
              <a:t>FlexMin</a:t>
            </a:r>
            <a:r>
              <a:rPr lang="en-US" dirty="0" smtClean="0"/>
              <a:t> Overview</a:t>
            </a:r>
          </a:p>
          <a:p>
            <a:r>
              <a:rPr lang="en-US" dirty="0" smtClean="0"/>
              <a:t>Experimental Results</a:t>
            </a:r>
          </a:p>
          <a:p>
            <a:r>
              <a:rPr lang="en-US" dirty="0" smtClean="0"/>
              <a:t>Conclusions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7086B-8DAA-3246-93CD-0F39623B4E21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Line 7"/>
          <p:cNvSpPr>
            <a:spLocks noChangeShapeType="1"/>
          </p:cNvSpPr>
          <p:nvPr/>
        </p:nvSpPr>
        <p:spPr bwMode="auto">
          <a:xfrm flipH="1">
            <a:off x="155575" y="1946847"/>
            <a:ext cx="603250" cy="1588"/>
          </a:xfrm>
          <a:prstGeom prst="line">
            <a:avLst/>
          </a:prstGeom>
          <a:noFill/>
          <a:ln w="76200">
            <a:solidFill>
              <a:srgbClr val="660066"/>
            </a:solidFill>
            <a:miter lim="800000"/>
            <a:headEnd type="stealth" w="med" len="med"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ight Brace 5"/>
          <p:cNvSpPr/>
          <p:nvPr/>
        </p:nvSpPr>
        <p:spPr>
          <a:xfrm>
            <a:off x="6713024" y="2809311"/>
            <a:ext cx="304800" cy="919369"/>
          </a:xfrm>
          <a:prstGeom prst="rightBrace">
            <a:avLst/>
          </a:prstGeom>
          <a:ln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7" name="TextBox 6"/>
          <p:cNvSpPr txBox="1"/>
          <p:nvPr/>
        </p:nvSpPr>
        <p:spPr>
          <a:xfrm>
            <a:off x="7017824" y="3008430"/>
            <a:ext cx="2182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Software Engineering</a:t>
            </a:r>
            <a:endParaRPr lang="en-US" dirty="0"/>
          </a:p>
        </p:txBody>
      </p:sp>
      <p:sp>
        <p:nvSpPr>
          <p:cNvPr id="9" name="Right Brace 8"/>
          <p:cNvSpPr/>
          <p:nvPr/>
        </p:nvSpPr>
        <p:spPr>
          <a:xfrm>
            <a:off x="6713024" y="3835400"/>
            <a:ext cx="304800" cy="500743"/>
          </a:xfrm>
          <a:prstGeom prst="rightBrace">
            <a:avLst/>
          </a:prstGeom>
          <a:ln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10" name="TextBox 9"/>
          <p:cNvSpPr txBox="1"/>
          <p:nvPr/>
        </p:nvSpPr>
        <p:spPr>
          <a:xfrm>
            <a:off x="7026901" y="3835400"/>
            <a:ext cx="105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Database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92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Problem </a:t>
            </a:r>
            <a:r>
              <a:rPr lang="en-US" dirty="0" smtClean="0"/>
              <a:t>Statement</a:t>
            </a:r>
          </a:p>
          <a:p>
            <a:r>
              <a:rPr lang="en-US" dirty="0" smtClean="0"/>
              <a:t>Prior work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HDD,DD, SIMP</a:t>
            </a:r>
          </a:p>
          <a:p>
            <a:r>
              <a:rPr lang="en-US" dirty="0" err="1" smtClean="0"/>
              <a:t>FlexMin</a:t>
            </a:r>
            <a:r>
              <a:rPr lang="en-US" dirty="0" smtClean="0"/>
              <a:t> Overview</a:t>
            </a:r>
          </a:p>
          <a:p>
            <a:r>
              <a:rPr lang="en-US" dirty="0" smtClean="0"/>
              <a:t>Experimental Results</a:t>
            </a:r>
          </a:p>
          <a:p>
            <a:r>
              <a:rPr lang="en-US" dirty="0" smtClean="0"/>
              <a:t>Conclusions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7086B-8DAA-3246-93CD-0F39623B4E21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Line 7"/>
          <p:cNvSpPr>
            <a:spLocks noChangeShapeType="1"/>
          </p:cNvSpPr>
          <p:nvPr/>
        </p:nvSpPr>
        <p:spPr bwMode="auto">
          <a:xfrm flipH="1">
            <a:off x="155575" y="1946847"/>
            <a:ext cx="603250" cy="1588"/>
          </a:xfrm>
          <a:prstGeom prst="line">
            <a:avLst/>
          </a:prstGeom>
          <a:noFill/>
          <a:ln w="76200">
            <a:solidFill>
              <a:srgbClr val="660066"/>
            </a:solidFill>
            <a:miter lim="800000"/>
            <a:headEnd type="stealth" w="med" len="med"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-282195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Repro Minimization Problem Statement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06727" y="860805"/>
            <a:ext cx="8429273" cy="5495545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Apply Simplifications:  </a:t>
            </a:r>
          </a:p>
          <a:p>
            <a:pPr lvl="1">
              <a:buNone/>
            </a:pPr>
            <a:r>
              <a:rPr lang="en-US" i="1" dirty="0" smtClean="0"/>
              <a:t>S</a:t>
            </a:r>
            <a:r>
              <a:rPr lang="en-US" dirty="0" smtClean="0"/>
              <a:t>: </a:t>
            </a:r>
            <a:r>
              <a:rPr lang="en-US" i="1" dirty="0" smtClean="0"/>
              <a:t>repro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</a:t>
            </a:r>
            <a:r>
              <a:rPr lang="en-US" i="1" dirty="0" smtClean="0">
                <a:sym typeface="Wingdings"/>
              </a:rPr>
              <a:t>repro</a:t>
            </a:r>
            <a:r>
              <a:rPr lang="en-US" dirty="0" smtClean="0">
                <a:sym typeface="Wingdings"/>
              </a:rPr>
              <a:t>’  where </a:t>
            </a:r>
            <a:r>
              <a:rPr lang="en-US" i="1" dirty="0" err="1" smtClean="0">
                <a:sym typeface="Wingdings"/>
              </a:rPr>
              <a:t>length(</a:t>
            </a:r>
            <a:r>
              <a:rPr lang="en-US" i="1" dirty="0" err="1" smtClean="0">
                <a:sym typeface="Wingdings"/>
              </a:rPr>
              <a:t>repro</a:t>
            </a:r>
            <a:r>
              <a:rPr lang="en-US" i="1" dirty="0" smtClean="0">
                <a:sym typeface="Wingdings"/>
              </a:rPr>
              <a:t>’) &lt; </a:t>
            </a:r>
            <a:r>
              <a:rPr lang="en-US" i="1" dirty="0" err="1" smtClean="0">
                <a:sym typeface="Wingdings"/>
              </a:rPr>
              <a:t>length(repro</a:t>
            </a:r>
            <a:r>
              <a:rPr lang="en-US" i="1" dirty="0" smtClean="0">
                <a:sym typeface="Wingdings"/>
              </a:rPr>
              <a:t>)</a:t>
            </a:r>
            <a:endParaRPr lang="en-US" dirty="0" smtClean="0"/>
          </a:p>
          <a:p>
            <a:r>
              <a:rPr lang="en-US" dirty="0" smtClean="0"/>
              <a:t>Test </a:t>
            </a:r>
            <a:r>
              <a:rPr lang="en-US" i="1" dirty="0" smtClean="0"/>
              <a:t>repro</a:t>
            </a:r>
            <a:r>
              <a:rPr lang="en-US" dirty="0" smtClean="0"/>
              <a:t>’: 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Finding </a:t>
            </a:r>
            <a:r>
              <a:rPr lang="en-US" dirty="0" smtClean="0"/>
              <a:t>global minimum repro is exponential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Assumptions </a:t>
            </a:r>
            <a:r>
              <a:rPr lang="en-US" dirty="0" smtClean="0"/>
              <a:t>to reduce complexity</a:t>
            </a:r>
          </a:p>
          <a:p>
            <a:pPr lvl="1"/>
            <a:r>
              <a:rPr lang="en-US" dirty="0" err="1" smtClean="0"/>
              <a:t>Monotonicity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1-minimality:</a:t>
            </a:r>
            <a:endParaRPr lang="en-US" dirty="0"/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mc="http://schemas.openxmlformats.org/markup-compatibility/2006" xmlns:mv="urn:schemas-microsoft-com:mac:vml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2820354" y="5575061"/>
            <a:ext cx="3000375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mc="http://schemas.openxmlformats.org/markup-compatibility/2006" xmlns:mv="urn:schemas-microsoft-com:mac:vml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2820354" y="5898911"/>
            <a:ext cx="466725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" name="TextBox 43"/>
          <p:cNvSpPr txBox="1"/>
          <p:nvPr/>
        </p:nvSpPr>
        <p:spPr>
          <a:xfrm>
            <a:off x="7682793" y="3426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5" name="Rectangular Callout 44"/>
          <p:cNvSpPr/>
          <p:nvPr/>
        </p:nvSpPr>
        <p:spPr>
          <a:xfrm>
            <a:off x="7454193" y="5015331"/>
            <a:ext cx="1626751" cy="559730"/>
          </a:xfrm>
          <a:prstGeom prst="wedgeRectCallout">
            <a:avLst>
              <a:gd name="adj1" fmla="val -60683"/>
              <a:gd name="adj2" fmla="val 8817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Local minimum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</a:rPr>
              <a:t>guarantee</a:t>
            </a: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4338263" y="1882386"/>
            <a:ext cx="2044219" cy="753180"/>
            <a:chOff x="4338263" y="2377686"/>
            <a:chExt cx="2044219" cy="753180"/>
          </a:xfrm>
        </p:grpSpPr>
        <p:sp>
          <p:nvSpPr>
            <p:cNvPr id="30" name="Rectangle 29"/>
            <p:cNvSpPr/>
            <p:nvPr/>
          </p:nvSpPr>
          <p:spPr>
            <a:xfrm>
              <a:off x="4338263" y="2377686"/>
              <a:ext cx="2044219" cy="75318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530583" y="2576868"/>
              <a:ext cx="16747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Testing function</a:t>
              </a: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2083951" y="1882386"/>
            <a:ext cx="2156169" cy="753180"/>
            <a:chOff x="2083951" y="2377686"/>
            <a:chExt cx="2156169" cy="753180"/>
          </a:xfrm>
        </p:grpSpPr>
        <p:sp>
          <p:nvSpPr>
            <p:cNvPr id="31" name="TextBox 30"/>
            <p:cNvSpPr txBox="1"/>
            <p:nvPr/>
          </p:nvSpPr>
          <p:spPr>
            <a:xfrm>
              <a:off x="2820354" y="2377686"/>
              <a:ext cx="804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r</a:t>
              </a:r>
              <a:r>
                <a:rPr lang="en-US" i="1" dirty="0" smtClean="0"/>
                <a:t>epro’</a:t>
              </a:r>
              <a:endParaRPr lang="en-US" i="1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083951" y="2761534"/>
              <a:ext cx="16594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Exception/error</a:t>
              </a:r>
            </a:p>
          </p:txBody>
        </p:sp>
        <p:cxnSp>
          <p:nvCxnSpPr>
            <p:cNvPr id="47" name="Straight Connector 46"/>
            <p:cNvCxnSpPr/>
            <p:nvPr/>
          </p:nvCxnSpPr>
          <p:spPr>
            <a:xfrm>
              <a:off x="3743380" y="2580044"/>
              <a:ext cx="477234" cy="1588"/>
            </a:xfrm>
            <a:prstGeom prst="line">
              <a:avLst/>
            </a:prstGeom>
            <a:ln>
              <a:solidFill>
                <a:schemeClr val="tx1"/>
              </a:solidFill>
              <a:tailEnd type="triangle" w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3762886" y="2968732"/>
              <a:ext cx="477234" cy="1588"/>
            </a:xfrm>
            <a:prstGeom prst="line">
              <a:avLst/>
            </a:prstGeom>
            <a:ln>
              <a:solidFill>
                <a:schemeClr val="tx1"/>
              </a:solidFill>
              <a:tailEnd type="triangle" w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5" name="Straight Connector 54"/>
          <p:cNvCxnSpPr/>
          <p:nvPr/>
        </p:nvCxnSpPr>
        <p:spPr>
          <a:xfrm rot="10800000">
            <a:off x="6479370" y="2475020"/>
            <a:ext cx="477234" cy="1588"/>
          </a:xfrm>
          <a:prstGeom prst="line">
            <a:avLst/>
          </a:prstGeom>
          <a:ln>
            <a:solidFill>
              <a:schemeClr val="tx1"/>
            </a:solidFill>
            <a:tailEnd type="triangle" w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8" name="Group 67"/>
          <p:cNvGrpSpPr/>
          <p:nvPr/>
        </p:nvGrpSpPr>
        <p:grpSpPr>
          <a:xfrm>
            <a:off x="6479370" y="1884417"/>
            <a:ext cx="1507196" cy="822960"/>
            <a:chOff x="6479370" y="2379717"/>
            <a:chExt cx="1507196" cy="822960"/>
          </a:xfrm>
        </p:grpSpPr>
        <p:cxnSp>
          <p:nvCxnSpPr>
            <p:cNvPr id="54" name="Straight Connector 53"/>
            <p:cNvCxnSpPr/>
            <p:nvPr/>
          </p:nvCxnSpPr>
          <p:spPr>
            <a:xfrm>
              <a:off x="6479370" y="2584318"/>
              <a:ext cx="477234" cy="1588"/>
            </a:xfrm>
            <a:prstGeom prst="line">
              <a:avLst/>
            </a:prstGeom>
            <a:ln>
              <a:solidFill>
                <a:schemeClr val="tx1"/>
              </a:solidFill>
              <a:tailEnd type="triangle" w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7" name="Group 66"/>
            <p:cNvGrpSpPr/>
            <p:nvPr/>
          </p:nvGrpSpPr>
          <p:grpSpPr>
            <a:xfrm>
              <a:off x="7163606" y="2379717"/>
              <a:ext cx="822960" cy="822960"/>
              <a:chOff x="7163606" y="2379717"/>
              <a:chExt cx="822960" cy="822960"/>
            </a:xfrm>
          </p:grpSpPr>
          <p:sp>
            <p:nvSpPr>
              <p:cNvPr id="53" name="Can 52"/>
              <p:cNvSpPr/>
              <p:nvPr/>
            </p:nvSpPr>
            <p:spPr>
              <a:xfrm>
                <a:off x="7163606" y="2379717"/>
                <a:ext cx="822960" cy="822960"/>
              </a:xfrm>
              <a:prstGeom prst="can">
                <a:avLst/>
              </a:prstGeom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58" name="TextBox 57"/>
              <p:cNvSpPr txBox="1"/>
              <p:nvPr/>
            </p:nvSpPr>
            <p:spPr>
              <a:xfrm>
                <a:off x="7208503" y="2658410"/>
                <a:ext cx="7556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DBMS</a:t>
                </a:r>
              </a:p>
            </p:txBody>
          </p:sp>
        </p:grpSp>
      </p:grpSp>
      <p:sp>
        <p:nvSpPr>
          <p:cNvPr id="59" name="Right Arrow 58"/>
          <p:cNvSpPr/>
          <p:nvPr/>
        </p:nvSpPr>
        <p:spPr>
          <a:xfrm rot="5400000">
            <a:off x="5195407" y="2656823"/>
            <a:ext cx="312411" cy="337319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77" name="Group 76"/>
          <p:cNvGrpSpPr/>
          <p:nvPr/>
        </p:nvGrpSpPr>
        <p:grpSpPr>
          <a:xfrm>
            <a:off x="4581195" y="2867384"/>
            <a:ext cx="2256871" cy="394733"/>
            <a:chOff x="4581195" y="2867384"/>
            <a:chExt cx="2256871" cy="394733"/>
          </a:xfrm>
        </p:grpSpPr>
        <p:sp>
          <p:nvSpPr>
            <p:cNvPr id="60" name="TextBox 59"/>
            <p:cNvSpPr txBox="1"/>
            <p:nvPr/>
          </p:nvSpPr>
          <p:spPr>
            <a:xfrm flipH="1">
              <a:off x="4581195" y="2892785"/>
              <a:ext cx="3244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  <a:latin typeface="Zapf Dingbats"/>
                  <a:ea typeface="Zapf Dingbats"/>
                  <a:cs typeface="Zapf Dingbats"/>
                </a:rPr>
                <a:t>✗ 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4872013" y="2867384"/>
              <a:ext cx="19660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r</a:t>
              </a:r>
              <a:r>
                <a:rPr lang="en-US" i="1" dirty="0" smtClean="0"/>
                <a:t>epro</a:t>
              </a:r>
              <a:r>
                <a:rPr lang="en-US" dirty="0" smtClean="0"/>
                <a:t>’ exposes bug</a:t>
              </a:r>
              <a:endParaRPr lang="en-US" dirty="0"/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4564862" y="3172190"/>
            <a:ext cx="3272297" cy="394737"/>
            <a:chOff x="4564862" y="3172190"/>
            <a:chExt cx="3272297" cy="394737"/>
          </a:xfrm>
        </p:grpSpPr>
        <p:sp>
          <p:nvSpPr>
            <p:cNvPr id="62" name="TextBox 61"/>
            <p:cNvSpPr txBox="1"/>
            <p:nvPr/>
          </p:nvSpPr>
          <p:spPr>
            <a:xfrm flipH="1">
              <a:off x="4564862" y="3197595"/>
              <a:ext cx="5035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8000"/>
                  </a:solidFill>
                  <a:latin typeface="Zapf Dingbats"/>
                  <a:ea typeface="Zapf Dingbats"/>
                  <a:cs typeface="Zapf Dingbats"/>
                </a:rPr>
                <a:t>✓</a:t>
              </a:r>
              <a:endParaRPr lang="en-US" b="1" dirty="0">
                <a:solidFill>
                  <a:srgbClr val="008000"/>
                </a:solidFill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4855073" y="3172190"/>
              <a:ext cx="29820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r</a:t>
              </a:r>
              <a:r>
                <a:rPr lang="en-US" i="1" dirty="0" smtClean="0"/>
                <a:t>epro</a:t>
              </a:r>
              <a:r>
                <a:rPr lang="en-US" dirty="0" smtClean="0"/>
                <a:t>’ does NOT expose bug</a:t>
              </a:r>
              <a:endParaRPr lang="en-US" dirty="0"/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4605256" y="3426194"/>
            <a:ext cx="4530278" cy="646331"/>
            <a:chOff x="4605256" y="3426194"/>
            <a:chExt cx="4530278" cy="646331"/>
          </a:xfrm>
        </p:grpSpPr>
        <p:grpSp>
          <p:nvGrpSpPr>
            <p:cNvPr id="73" name="Group 72"/>
            <p:cNvGrpSpPr/>
            <p:nvPr/>
          </p:nvGrpSpPr>
          <p:grpSpPr>
            <a:xfrm>
              <a:off x="4605256" y="3490708"/>
              <a:ext cx="274948" cy="369332"/>
              <a:chOff x="5923877" y="3024020"/>
              <a:chExt cx="274948" cy="369332"/>
            </a:xfrm>
          </p:grpSpPr>
          <p:sp>
            <p:nvSpPr>
              <p:cNvPr id="63" name="Oval 62"/>
              <p:cNvSpPr/>
              <p:nvPr/>
            </p:nvSpPr>
            <p:spPr>
              <a:xfrm>
                <a:off x="5944246" y="3169189"/>
                <a:ext cx="219519" cy="184666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64" name="TextBox 63"/>
              <p:cNvSpPr txBox="1"/>
              <p:nvPr/>
            </p:nvSpPr>
            <p:spPr>
              <a:xfrm>
                <a:off x="5923877" y="3024020"/>
                <a:ext cx="2749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err="1" smtClean="0"/>
                  <a:t>s</a:t>
                </a:r>
                <a:endParaRPr lang="en-US" b="1" dirty="0"/>
              </a:p>
            </p:txBody>
          </p:sp>
        </p:grpSp>
        <p:sp>
          <p:nvSpPr>
            <p:cNvPr id="75" name="TextBox 74"/>
            <p:cNvSpPr txBox="1"/>
            <p:nvPr/>
          </p:nvSpPr>
          <p:spPr>
            <a:xfrm>
              <a:off x="4846606" y="3426194"/>
              <a:ext cx="42889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r</a:t>
              </a:r>
              <a:r>
                <a:rPr lang="en-US" i="1" dirty="0" smtClean="0"/>
                <a:t>epro</a:t>
              </a:r>
              <a:r>
                <a:rPr lang="en-US" dirty="0" smtClean="0"/>
                <a:t>’ is syntactically correct but fails semantic check</a:t>
              </a:r>
              <a:endParaRPr lang="en-US" dirty="0"/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4625625" y="3972290"/>
            <a:ext cx="4484508" cy="373801"/>
            <a:chOff x="4625625" y="3972290"/>
            <a:chExt cx="4484508" cy="373801"/>
          </a:xfrm>
        </p:grpSpPr>
        <p:sp>
          <p:nvSpPr>
            <p:cNvPr id="65" name="TextBox 64"/>
            <p:cNvSpPr txBox="1"/>
            <p:nvPr/>
          </p:nvSpPr>
          <p:spPr>
            <a:xfrm>
              <a:off x="4625625" y="3976759"/>
              <a:ext cx="2916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?</a:t>
              </a:r>
              <a:endParaRPr lang="en-US" b="1" dirty="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4842372" y="3972290"/>
              <a:ext cx="42677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a</a:t>
              </a:r>
              <a:r>
                <a:rPr lang="en-US" i="1" dirty="0" smtClean="0"/>
                <a:t>ny other unexpected condition</a:t>
              </a:r>
              <a:endParaRPr lang="en-US" dirty="0"/>
            </a:p>
          </p:txBody>
        </p:sp>
      </p:grpSp>
      <p:sp>
        <p:nvSpPr>
          <p:cNvPr id="81" name="Slide Number Placeholder 8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7086B-8DAA-3246-93CD-0F39623B4E2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4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231879" y="3837282"/>
            <a:ext cx="4912122" cy="30207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32544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Delta Debugging (DD) for SQL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92" y="1143001"/>
            <a:ext cx="4608295" cy="3829999"/>
          </a:xfrm>
        </p:spPr>
        <p:txBody>
          <a:bodyPr>
            <a:normAutofit fontScale="77500" lnSpcReduction="20000"/>
          </a:bodyPr>
          <a:lstStyle/>
          <a:p>
            <a:r>
              <a:rPr lang="en-US" sz="3243" dirty="0" smtClean="0"/>
              <a:t>Reminiscent of binary search:</a:t>
            </a:r>
          </a:p>
          <a:p>
            <a:pPr lvl="1"/>
            <a:r>
              <a:rPr lang="en-US" dirty="0" smtClean="0"/>
              <a:t>Partition input repro </a:t>
            </a:r>
            <a:r>
              <a:rPr lang="en-US" i="1" dirty="0" err="1" smtClean="0"/>
              <a:t>r</a:t>
            </a:r>
            <a:r>
              <a:rPr lang="en-US" dirty="0" smtClean="0"/>
              <a:t> into </a:t>
            </a:r>
            <a:r>
              <a:rPr lang="en-US" i="1" dirty="0" err="1" smtClean="0"/>
              <a:t>m</a:t>
            </a:r>
            <a:r>
              <a:rPr lang="en-US" dirty="0" smtClean="0"/>
              <a:t> chunks</a:t>
            </a:r>
          </a:p>
          <a:p>
            <a:pPr lvl="1"/>
            <a:r>
              <a:rPr lang="en-US" dirty="0" smtClean="0"/>
              <a:t>Reduce </a:t>
            </a:r>
            <a:r>
              <a:rPr lang="en-US" i="1" dirty="0" err="1" smtClean="0"/>
              <a:t>r</a:t>
            </a:r>
            <a:r>
              <a:rPr lang="en-US" dirty="0" smtClean="0"/>
              <a:t> by removing each of the </a:t>
            </a:r>
            <a:r>
              <a:rPr lang="en-US" i="1" dirty="0" err="1" smtClean="0"/>
              <a:t>m</a:t>
            </a:r>
            <a:r>
              <a:rPr lang="en-US" i="1" dirty="0" smtClean="0"/>
              <a:t> </a:t>
            </a:r>
            <a:r>
              <a:rPr lang="en-US" dirty="0" smtClean="0"/>
              <a:t>partitions of size |</a:t>
            </a:r>
            <a:r>
              <a:rPr lang="en-US" i="1" dirty="0" err="1" smtClean="0"/>
              <a:t>r</a:t>
            </a:r>
            <a:r>
              <a:rPr lang="en-US" dirty="0" err="1" smtClean="0"/>
              <a:t>|/</a:t>
            </a:r>
            <a:r>
              <a:rPr lang="en-US" i="1" dirty="0" err="1" smtClean="0"/>
              <a:t>m</a:t>
            </a:r>
            <a:r>
              <a:rPr lang="en-US" i="1" dirty="0" smtClean="0"/>
              <a:t>  </a:t>
            </a:r>
            <a:r>
              <a:rPr lang="en-US" dirty="0" smtClean="0"/>
              <a:t>from </a:t>
            </a:r>
            <a:r>
              <a:rPr lang="en-US" i="1" dirty="0" err="1" smtClean="0"/>
              <a:t>r</a:t>
            </a:r>
            <a:r>
              <a:rPr lang="en-US" i="1" dirty="0" smtClean="0"/>
              <a:t> </a:t>
            </a:r>
          </a:p>
          <a:p>
            <a:pPr lvl="1"/>
            <a:r>
              <a:rPr lang="en-US" i="1" dirty="0" err="1" smtClean="0"/>
              <a:t>T(r</a:t>
            </a:r>
            <a:r>
              <a:rPr lang="en-US" i="1" dirty="0" smtClean="0"/>
              <a:t>’)</a:t>
            </a:r>
          </a:p>
          <a:p>
            <a:pPr lvl="2"/>
            <a:r>
              <a:rPr lang="en-US" dirty="0" smtClean="0"/>
              <a:t>If result </a:t>
            </a:r>
            <a:r>
              <a:rPr lang="en-US" dirty="0" err="1" smtClean="0"/>
              <a:t>is</a:t>
            </a:r>
            <a:r>
              <a:rPr lang="en-US" dirty="0" err="1" smtClean="0">
                <a:solidFill>
                  <a:srgbClr val="FF0000"/>
                </a:solidFill>
              </a:rPr>
              <a:t>✗</a:t>
            </a:r>
            <a:r>
              <a:rPr lang="en-US" dirty="0" err="1" smtClean="0"/>
              <a:t>then</a:t>
            </a:r>
            <a:r>
              <a:rPr lang="en-US" dirty="0" smtClean="0"/>
              <a:t> recur on</a:t>
            </a:r>
            <a:r>
              <a:rPr lang="en-US" i="1" dirty="0" smtClean="0"/>
              <a:t> </a:t>
            </a:r>
            <a:r>
              <a:rPr lang="en-US" i="1" dirty="0" err="1" smtClean="0"/>
              <a:t>r</a:t>
            </a:r>
            <a:r>
              <a:rPr lang="en-US" i="1" dirty="0" smtClean="0"/>
              <a:t>’</a:t>
            </a:r>
          </a:p>
          <a:p>
            <a:pPr lvl="2"/>
            <a:r>
              <a:rPr lang="en-US" dirty="0" smtClean="0"/>
              <a:t>Else, test complements of </a:t>
            </a:r>
            <a:r>
              <a:rPr lang="en-US" dirty="0" err="1" smtClean="0"/>
              <a:t>r</a:t>
            </a:r>
            <a:r>
              <a:rPr lang="en-US" dirty="0" smtClean="0"/>
              <a:t>’ …</a:t>
            </a:r>
          </a:p>
          <a:p>
            <a:endParaRPr lang="en-US" sz="3027" dirty="0" smtClean="0"/>
          </a:p>
          <a:p>
            <a:pPr lvl="2">
              <a:buNone/>
            </a:pPr>
            <a:r>
              <a:rPr lang="en-US" dirty="0" smtClean="0"/>
              <a:t> </a:t>
            </a:r>
          </a:p>
          <a:p>
            <a:pPr lvl="1"/>
            <a:endParaRPr lang="en-US" sz="3123" dirty="0" smtClean="0"/>
          </a:p>
          <a:p>
            <a:endParaRPr lang="en-US" sz="3523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7086B-8DAA-3246-93CD-0F39623B4E21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632787" y="1143002"/>
            <a:ext cx="4511213" cy="269428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  <a:latin typeface="+mn-lt"/>
              </a:rPr>
              <a:t>Simple grammar for predicates</a:t>
            </a:r>
          </a:p>
          <a:p>
            <a:endParaRPr lang="en-US" dirty="0" smtClean="0">
              <a:solidFill>
                <a:srgbClr val="000000"/>
              </a:solidFill>
              <a:latin typeface="+mn-lt"/>
            </a:endParaRPr>
          </a:p>
          <a:p>
            <a:r>
              <a:rPr lang="en-US" b="1" dirty="0" smtClean="0">
                <a:solidFill>
                  <a:srgbClr val="000000"/>
                </a:solidFill>
                <a:latin typeface="+mn-lt"/>
              </a:rPr>
              <a:t>Bug</a:t>
            </a:r>
            <a:r>
              <a:rPr lang="en-US" dirty="0" smtClean="0">
                <a:solidFill>
                  <a:srgbClr val="000000"/>
                </a:solidFill>
                <a:latin typeface="+mn-lt"/>
              </a:rPr>
              <a:t>: cannot handle repeated variables</a:t>
            </a:r>
          </a:p>
          <a:p>
            <a:r>
              <a:rPr lang="en-US" dirty="0" smtClean="0">
                <a:solidFill>
                  <a:srgbClr val="000000"/>
                </a:solidFill>
                <a:latin typeface="+mn-lt"/>
              </a:rPr>
              <a:t>Repro:</a:t>
            </a:r>
          </a:p>
          <a:p>
            <a:r>
              <a:rPr lang="en-US" dirty="0" smtClean="0">
                <a:solidFill>
                  <a:srgbClr val="000000"/>
                </a:solidFill>
                <a:latin typeface="+mn-lt"/>
              </a:rPr>
              <a:t>Goal:</a:t>
            </a:r>
          </a:p>
          <a:p>
            <a:r>
              <a:rPr lang="en-US" dirty="0" smtClean="0">
                <a:solidFill>
                  <a:srgbClr val="000000"/>
                </a:solidFill>
                <a:latin typeface="+mn-lt"/>
              </a:rPr>
              <a:t>DD trace:</a:t>
            </a:r>
            <a:endParaRPr lang="en-US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029992" y="1495981"/>
            <a:ext cx="2083924" cy="4612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6029992" y="2621614"/>
            <a:ext cx="2828925" cy="628682"/>
            <a:chOff x="6029992" y="2786062"/>
            <a:chExt cx="2828925" cy="628682"/>
          </a:xfrm>
        </p:grpSpPr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val="0"/>
                </a:ext>
              </a:extLst>
            </a:blip>
            <a:stretch>
              <a:fillRect/>
            </a:stretch>
          </p:blipFill>
          <p:spPr bwMode="auto">
            <a:xfrm>
              <a:off x="6029992" y="3194147"/>
              <a:ext cx="1381126" cy="220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9992" y="2786062"/>
              <a:ext cx="2828925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2" name="Rectangle 11"/>
          <p:cNvSpPr/>
          <p:nvPr/>
        </p:nvSpPr>
        <p:spPr>
          <a:xfrm>
            <a:off x="5039564" y="3854604"/>
            <a:ext cx="3027272" cy="229274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33945" y="3652616"/>
            <a:ext cx="517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T(r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5039563" y="4080982"/>
            <a:ext cx="1630553" cy="229274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679253" y="4260790"/>
            <a:ext cx="1630553" cy="229274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5039564" y="4413190"/>
            <a:ext cx="3270242" cy="797886"/>
            <a:chOff x="5039564" y="4413190"/>
            <a:chExt cx="3270242" cy="797886"/>
          </a:xfrm>
        </p:grpSpPr>
        <p:sp>
          <p:nvSpPr>
            <p:cNvPr id="17" name="Rectangle 16"/>
            <p:cNvSpPr/>
            <p:nvPr/>
          </p:nvSpPr>
          <p:spPr>
            <a:xfrm>
              <a:off x="5039564" y="4413190"/>
              <a:ext cx="771662" cy="229274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890530" y="4621296"/>
              <a:ext cx="771662" cy="229274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744425" y="4773696"/>
              <a:ext cx="771662" cy="229274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538144" y="4981802"/>
              <a:ext cx="771662" cy="229274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/>
          <p:cNvSpPr/>
          <p:nvPr/>
        </p:nvSpPr>
        <p:spPr>
          <a:xfrm>
            <a:off x="5898454" y="5134202"/>
            <a:ext cx="2411352" cy="229274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5054909" y="5852885"/>
            <a:ext cx="1651755" cy="758958"/>
            <a:chOff x="5054909" y="5852885"/>
            <a:chExt cx="1651755" cy="758958"/>
          </a:xfrm>
        </p:grpSpPr>
        <p:sp>
          <p:nvSpPr>
            <p:cNvPr id="22" name="Rectangle 21"/>
            <p:cNvSpPr/>
            <p:nvPr/>
          </p:nvSpPr>
          <p:spPr>
            <a:xfrm>
              <a:off x="5054909" y="5852885"/>
              <a:ext cx="345146" cy="219208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400055" y="6041476"/>
              <a:ext cx="411172" cy="23265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824406" y="6193876"/>
              <a:ext cx="411172" cy="23265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295492" y="6379193"/>
              <a:ext cx="411172" cy="23265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Rectangle 3"/>
          <p:cNvSpPr/>
          <p:nvPr/>
        </p:nvSpPr>
        <p:spPr>
          <a:xfrm>
            <a:off x="0" y="5882259"/>
            <a:ext cx="9144000" cy="97342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Insight 1: Good for minimizing items with homogeneous, repetitive structure (e.g. lists, string literals, data tables). </a:t>
            </a:r>
            <a:endParaRPr lang="en-US" sz="2800" dirty="0"/>
          </a:p>
        </p:txBody>
      </p:sp>
      <p:sp>
        <p:nvSpPr>
          <p:cNvPr id="29" name="Rectangular Callout 28"/>
          <p:cNvSpPr/>
          <p:nvPr/>
        </p:nvSpPr>
        <p:spPr>
          <a:xfrm>
            <a:off x="831479" y="4260790"/>
            <a:ext cx="3025079" cy="712130"/>
          </a:xfrm>
          <a:prstGeom prst="wedgeRectCallout">
            <a:avLst>
              <a:gd name="adj1" fmla="val 75382"/>
              <a:gd name="adj2" fmla="val 6548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dirty="0" smtClean="0"/>
              <a:t>Not effective for SQL [Bruno EDBT10]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484498" y="5026410"/>
            <a:ext cx="2898412" cy="556141"/>
            <a:chOff x="484498" y="5026410"/>
            <a:chExt cx="2898412" cy="556141"/>
          </a:xfrm>
        </p:grpSpPr>
        <p:sp>
          <p:nvSpPr>
            <p:cNvPr id="30" name="TextBox 29"/>
            <p:cNvSpPr txBox="1"/>
            <p:nvPr/>
          </p:nvSpPr>
          <p:spPr>
            <a:xfrm>
              <a:off x="484498" y="5026410"/>
              <a:ext cx="2898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Best case minimized repro is: </a:t>
              </a:r>
              <a:endParaRPr lang="en-US" dirty="0"/>
            </a:p>
          </p:txBody>
        </p:sp>
        <p:pic>
          <p:nvPicPr>
            <p:cNvPr id="32" name="Picture 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985" y="5363476"/>
              <a:ext cx="2828925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12" grpId="0" animBg="1"/>
      <p:bldP spid="12" grpId="1" animBg="1"/>
      <p:bldP spid="14" grpId="0"/>
      <p:bldP spid="15" grpId="0" animBg="1"/>
      <p:bldP spid="15" grpId="1" animBg="1"/>
      <p:bldP spid="16" grpId="0" animBg="1"/>
      <p:bldP spid="16" grpId="1" animBg="1"/>
      <p:bldP spid="21" grpId="0" animBg="1"/>
      <p:bldP spid="21" grpId="1" animBg="1"/>
      <p:bldP spid="4" grpId="0" animBg="1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92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Problem </a:t>
            </a:r>
            <a:r>
              <a:rPr lang="en-US" dirty="0" smtClean="0"/>
              <a:t>Statement</a:t>
            </a:r>
          </a:p>
          <a:p>
            <a:r>
              <a:rPr lang="en-US" dirty="0" smtClean="0"/>
              <a:t>Prior work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HDD,DD, SIMP</a:t>
            </a:r>
          </a:p>
          <a:p>
            <a:r>
              <a:rPr lang="en-US" dirty="0" err="1" smtClean="0"/>
              <a:t>FlexMin</a:t>
            </a:r>
            <a:r>
              <a:rPr lang="en-US" dirty="0" smtClean="0"/>
              <a:t> Overview</a:t>
            </a:r>
          </a:p>
          <a:p>
            <a:r>
              <a:rPr lang="en-US" dirty="0" smtClean="0"/>
              <a:t>Experimental Results</a:t>
            </a:r>
          </a:p>
          <a:p>
            <a:r>
              <a:rPr lang="en-US" dirty="0" smtClean="0"/>
              <a:t>Conclusions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7086B-8DAA-3246-93CD-0F39623B4E21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 flipH="1">
            <a:off x="155575" y="2505647"/>
            <a:ext cx="603250" cy="1588"/>
          </a:xfrm>
          <a:prstGeom prst="line">
            <a:avLst/>
          </a:prstGeom>
          <a:noFill/>
          <a:ln w="76200">
            <a:solidFill>
              <a:srgbClr val="660066"/>
            </a:solidFill>
            <a:miter lim="800000"/>
            <a:headEnd type="stealth" w="med" len="med"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20967</TotalTime>
  <Words>4045</Words>
  <Application>Microsoft Macintosh PowerPoint</Application>
  <PresentationFormat>On-screen Show (4:3)</PresentationFormat>
  <Paragraphs>623</Paragraphs>
  <Slides>41</Slides>
  <Notes>35</Notes>
  <HiddenSlides>13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FlexMin: A Flexible Tool for Automatic Bug Isolation in DBMS Software</vt:lpstr>
      <vt:lpstr>Debugging a DBMS is Challenging</vt:lpstr>
      <vt:lpstr>Motivating Example</vt:lpstr>
      <vt:lpstr>Automatically Isolate DBMS Bugs with FlexMin</vt:lpstr>
      <vt:lpstr>Outline</vt:lpstr>
      <vt:lpstr>Outline</vt:lpstr>
      <vt:lpstr>Repro Minimization Problem Statement</vt:lpstr>
      <vt:lpstr>Delta Debugging (DD) for SQL </vt:lpstr>
      <vt:lpstr>Outline</vt:lpstr>
      <vt:lpstr>Hierarchical Delta Debugging (HDD)</vt:lpstr>
      <vt:lpstr>SIMP</vt:lpstr>
      <vt:lpstr>SIMP: Applying Simplifications </vt:lpstr>
      <vt:lpstr>SIMP: Applying Simplifications </vt:lpstr>
      <vt:lpstr>FlexMin Overview</vt:lpstr>
      <vt:lpstr>FlexMin: Application of DD to List Nodes</vt:lpstr>
      <vt:lpstr>FlexMin: Improved Enumeration Strategy</vt:lpstr>
      <vt:lpstr>FlexMin: Application of DD to Data</vt:lpstr>
      <vt:lpstr>FlexMin-Data &amp; FlexMin-Hints</vt:lpstr>
      <vt:lpstr> FlexMin-Hints</vt:lpstr>
      <vt:lpstr>Evaluation Overview</vt:lpstr>
      <vt:lpstr>Repro Minimization Results</vt:lpstr>
      <vt:lpstr>Repro + Data Minimization Results</vt:lpstr>
      <vt:lpstr>Conclusion</vt:lpstr>
      <vt:lpstr>MDX Exception</vt:lpstr>
      <vt:lpstr>MDX Exception</vt:lpstr>
      <vt:lpstr>Turkish ‘I’ Collation Problem</vt:lpstr>
      <vt:lpstr>Turkish ‘I’ Collation Problem</vt:lpstr>
      <vt:lpstr>Evaluation: Scalability</vt:lpstr>
      <vt:lpstr>Evaluation: Scalability</vt:lpstr>
      <vt:lpstr>Evaluation: Scalability</vt:lpstr>
      <vt:lpstr>Slide 31</vt:lpstr>
      <vt:lpstr>Query Minimization Results</vt:lpstr>
      <vt:lpstr>Data and Query Minimization Results</vt:lpstr>
      <vt:lpstr>Outline</vt:lpstr>
      <vt:lpstr>SIMP Algorithm: Simplifications Considered</vt:lpstr>
      <vt:lpstr>SIMP Algorithm: Simplifications Considered</vt:lpstr>
      <vt:lpstr>FlexMin Overview</vt:lpstr>
      <vt:lpstr>FlexMin</vt:lpstr>
      <vt:lpstr>FlexMin Contributions</vt:lpstr>
      <vt:lpstr>Scope of Bugs</vt:lpstr>
      <vt:lpstr>Repro Minimization Problem Statement</vt:lpstr>
    </vt:vector>
  </TitlesOfParts>
  <Company>University of Washington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FlexMin: A Flexible Tool for Automatic Bug Isolation in DBMS Software</dc:title>
  <dc:creator>Office 2004 Test Drive User</dc:creator>
  <cp:lastModifiedBy>Kristi</cp:lastModifiedBy>
  <cp:revision>832</cp:revision>
  <dcterms:created xsi:type="dcterms:W3CDTF">2011-06-10T05:08:09Z</dcterms:created>
  <dcterms:modified xsi:type="dcterms:W3CDTF">2011-06-13T07:29:12Z</dcterms:modified>
</cp:coreProperties>
</file>