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71" r:id="rId8"/>
    <p:sldId id="26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5" autoAdjust="0"/>
    <p:restoredTop sz="94681" autoAdjust="0"/>
  </p:normalViewPr>
  <p:slideViewPr>
    <p:cSldViewPr>
      <p:cViewPr>
        <p:scale>
          <a:sx n="100" d="100"/>
          <a:sy n="100" d="100"/>
        </p:scale>
        <p:origin x="-12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08375121915017E-2"/>
          <c:y val="9.4784084192865728E-2"/>
          <c:w val="0.61957649100921541"/>
          <c:h val="0.80397501159812645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explosion val="6"/>
          </c:dPt>
          <c:dLbls>
            <c:dLbl>
              <c:idx val="0"/>
              <c:layout>
                <c:manualLayout>
                  <c:x val="-0.182752624671916"/>
                  <c:y val="-0.1315228802921374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71475440569925"/>
                  <c:y val="5.11308912472897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Sheet1!$B$5:$B$6</c:f>
              <c:strCache>
                <c:ptCount val="2"/>
                <c:pt idx="0">
                  <c:v>Successfully minimized</c:v>
                </c:pt>
                <c:pt idx="1">
                  <c:v>Failed to minimize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7.01633389576303E-2"/>
          <c:y val="0.71909905283578679"/>
          <c:w val="0.69416690101237344"/>
          <c:h val="0.1504661645555175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Sheet1!$M$7:$M$8</c:f>
              <c:strCache>
                <c:ptCount val="2"/>
                <c:pt idx="0">
                  <c:v>Average point count</c:v>
                </c:pt>
                <c:pt idx="1">
                  <c:v>Minimized object average point count</c:v>
                </c:pt>
              </c:strCache>
            </c:strRef>
          </c:cat>
          <c:val>
            <c:numRef>
              <c:f>Sheet1!$N$7:$N$8</c:f>
              <c:numCache>
                <c:formatCode>General</c:formatCode>
                <c:ptCount val="2"/>
                <c:pt idx="0">
                  <c:v>155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071104"/>
        <c:axId val="33072640"/>
        <c:axId val="0"/>
      </c:bar3DChart>
      <c:catAx>
        <c:axId val="3307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072640"/>
        <c:crosses val="autoZero"/>
        <c:auto val="1"/>
        <c:lblAlgn val="ctr"/>
        <c:lblOffset val="100"/>
        <c:noMultiLvlLbl val="0"/>
      </c:catAx>
      <c:valAx>
        <c:axId val="330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7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80566"/>
            <a:ext cx="1076325" cy="40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3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A614-BE31-4F7F-8EA2-701D67506F47}" type="datetimeFigureOut">
              <a:rPr lang="en-US" smtClean="0"/>
              <a:t>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096A-4CAB-46B6-8869-8060E6858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6.wm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ruzel@microsoft.com" TargetMode="External"/><Relationship Id="rId2" Type="http://schemas.openxmlformats.org/officeDocument/2006/relationships/hyperlink" Target="http://www.microsoft.com/sqlserver/2008/en/us/spatial-data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nica.porobic@epfl.ch" TargetMode="External"/><Relationship Id="rId4" Type="http://schemas.openxmlformats.org/officeDocument/2006/relationships/hyperlink" Target="mailto:nemanjam@microsof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spatial methods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SQL </a:t>
            </a:r>
            <a:r>
              <a:rPr lang="en-US" dirty="0" smtClean="0"/>
              <a:t>Server 11.0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3886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Branislav</a:t>
            </a:r>
            <a:r>
              <a:rPr lang="en-US" b="1" dirty="0" smtClean="0"/>
              <a:t> </a:t>
            </a:r>
            <a:r>
              <a:rPr lang="en-US" b="1" dirty="0" err="1" smtClean="0"/>
              <a:t>Uzelac</a:t>
            </a:r>
            <a:endParaRPr lang="en-US" b="1" dirty="0" smtClean="0"/>
          </a:p>
          <a:p>
            <a:r>
              <a:rPr lang="en-US" b="1" dirty="0" smtClean="0"/>
              <a:t>Nemanja Matkovic</a:t>
            </a:r>
          </a:p>
          <a:p>
            <a:endParaRPr lang="en-US" dirty="0" smtClean="0"/>
          </a:p>
          <a:p>
            <a:r>
              <a:rPr lang="en-US" dirty="0" smtClean="0"/>
              <a:t>Microsoft Development Center Serbia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29200" y="4724400"/>
            <a:ext cx="3886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err="1" smtClean="0"/>
              <a:t>Danica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Porobic</a:t>
            </a:r>
            <a:endParaRPr lang="en-US" sz="2200" b="1" dirty="0" smtClean="0"/>
          </a:p>
          <a:p>
            <a:endParaRPr lang="en-US" sz="2200" dirty="0" smtClean="0"/>
          </a:p>
          <a:p>
            <a:r>
              <a:rPr lang="en-US" sz="2200" dirty="0" smtClean="0"/>
              <a:t>EPFL Lausanne, Switzerland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95400" cy="4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0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Spatial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Geometry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Geography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05200" y="1676400"/>
            <a:ext cx="4724399" cy="1690777"/>
            <a:chOff x="3124200" y="2347823"/>
            <a:chExt cx="4724399" cy="169077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351722"/>
              <a:ext cx="2133600" cy="168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999" y="2347823"/>
              <a:ext cx="2133600" cy="169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505200" y="3753232"/>
            <a:ext cx="4724401" cy="1787611"/>
            <a:chOff x="3124199" y="4080300"/>
            <a:chExt cx="4724401" cy="1787611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199" y="4080300"/>
              <a:ext cx="2133600" cy="178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4092298"/>
              <a:ext cx="2133600" cy="177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45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strategy at a glance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143000"/>
            <a:ext cx="2057400" cy="5334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Input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1570567"/>
            <a:ext cx="2057400" cy="3077633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Testing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19900" y="1223071"/>
            <a:ext cx="2057400" cy="27169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Verification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6002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World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76493" y="2201075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Reference library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6493" y="3039275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Static cases</a:t>
            </a:r>
            <a:endParaRPr lang="en-US" dirty="0"/>
          </a:p>
        </p:txBody>
      </p:sp>
      <p:pic>
        <p:nvPicPr>
          <p:cNvPr id="11" name="Picture 10" descr="C:\Users\dragant\Desktop\wor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1300856" cy="73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1066800" y="4724400"/>
            <a:ext cx="1600200" cy="1600200"/>
            <a:chOff x="685800" y="4267200"/>
            <a:chExt cx="1295400" cy="1600200"/>
          </a:xfrm>
        </p:grpSpPr>
        <p:sp>
          <p:nvSpPr>
            <p:cNvPr id="35" name="Rectangle 34"/>
            <p:cNvSpPr/>
            <p:nvPr/>
          </p:nvSpPr>
          <p:spPr>
            <a:xfrm>
              <a:off x="685800" y="4267200"/>
              <a:ext cx="12954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Generated Data</a:t>
              </a:r>
              <a:endParaRPr lang="en-US" sz="1600" dirty="0"/>
            </a:p>
          </p:txBody>
        </p:sp>
        <p:pic>
          <p:nvPicPr>
            <p:cNvPr id="36" name="Picture 35" descr="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4800600"/>
              <a:ext cx="1143000" cy="10283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3" name="Rectangle 12"/>
          <p:cNvSpPr/>
          <p:nvPr/>
        </p:nvSpPr>
        <p:spPr>
          <a:xfrm>
            <a:off x="7124700" y="2366071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“Exact equal”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76493" y="3877475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</a:t>
            </a:r>
            <a:r>
              <a:rPr lang="en-US" dirty="0" smtClean="0"/>
              <a:t>dentity cases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66800" y="2971800"/>
            <a:ext cx="1600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Transformed World data</a:t>
            </a:r>
            <a:endParaRPr lang="en-US" dirty="0"/>
          </a:p>
        </p:txBody>
      </p:sp>
      <p:pic>
        <p:nvPicPr>
          <p:cNvPr id="17" name="Picture 16" descr="Transform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3581400"/>
            <a:ext cx="1295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124700" y="3204271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“Approximate equal”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5" idx="3"/>
            <a:endCxn id="6" idx="1"/>
          </p:cNvCxnSpPr>
          <p:nvPr/>
        </p:nvCxnSpPr>
        <p:spPr>
          <a:xfrm flipV="1">
            <a:off x="6019800" y="2581540"/>
            <a:ext cx="800100" cy="527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3"/>
            <a:endCxn id="5" idx="1"/>
          </p:cNvCxnSpPr>
          <p:nvPr/>
        </p:nvCxnSpPr>
        <p:spPr>
          <a:xfrm flipV="1">
            <a:off x="2971800" y="3109384"/>
            <a:ext cx="990600" cy="700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172200" y="4486971"/>
            <a:ext cx="2362200" cy="224402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Repro minimization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00800" y="5071171"/>
            <a:ext cx="1865489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Minimize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400800" y="5909371"/>
            <a:ext cx="1865489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File a bug!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6" idx="2"/>
            <a:endCxn id="50" idx="0"/>
          </p:cNvCxnSpPr>
          <p:nvPr/>
        </p:nvCxnSpPr>
        <p:spPr>
          <a:xfrm flipH="1">
            <a:off x="7353300" y="3940008"/>
            <a:ext cx="495300" cy="546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8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4425"/>
            <a:ext cx="8062914" cy="5143536"/>
          </a:xfrm>
        </p:spPr>
        <p:txBody>
          <a:bodyPr/>
          <a:lstStyle/>
          <a:p>
            <a:r>
              <a:rPr lang="en-US" dirty="0" smtClean="0"/>
              <a:t>Objects tailored for specific aspects of testing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nowflak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4572000" cy="4572000"/>
          </a:xfrm>
          <a:prstGeom prst="rect">
            <a:avLst/>
          </a:prstGeom>
        </p:spPr>
      </p:pic>
      <p:pic>
        <p:nvPicPr>
          <p:cNvPr id="6" name="Picture 5" descr="Snowflak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057400"/>
            <a:ext cx="4572000" cy="4572000"/>
          </a:xfrm>
          <a:prstGeom prst="rect">
            <a:avLst/>
          </a:prstGeom>
        </p:spPr>
      </p:pic>
      <p:pic>
        <p:nvPicPr>
          <p:cNvPr id="7" name="Picture 6" descr="Snowflak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057400"/>
            <a:ext cx="4572000" cy="4572000"/>
          </a:xfrm>
          <a:prstGeom prst="rect">
            <a:avLst/>
          </a:prstGeom>
        </p:spPr>
      </p:pic>
      <p:pic>
        <p:nvPicPr>
          <p:cNvPr id="8" name="Picture 7" descr="Snowflak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2057400"/>
            <a:ext cx="4572000" cy="4572000"/>
          </a:xfrm>
          <a:prstGeom prst="rect">
            <a:avLst/>
          </a:prstGeom>
        </p:spPr>
      </p:pic>
      <p:pic>
        <p:nvPicPr>
          <p:cNvPr id="9" name="Picture 8" descr="Snowflak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2057400"/>
            <a:ext cx="4572000" cy="4572000"/>
          </a:xfrm>
          <a:prstGeom prst="rect">
            <a:avLst/>
          </a:prstGeom>
        </p:spPr>
      </p:pic>
      <p:pic>
        <p:nvPicPr>
          <p:cNvPr id="10" name="Picture 9" descr="Snowflake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2057400"/>
            <a:ext cx="4572000" cy="4572000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 rot="5400000">
            <a:off x="6577409" y="2033191"/>
            <a:ext cx="990600" cy="103901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" name="Chevron 31"/>
          <p:cNvSpPr/>
          <p:nvPr/>
        </p:nvSpPr>
        <p:spPr>
          <a:xfrm rot="5400000">
            <a:off x="6577409" y="2683034"/>
            <a:ext cx="990600" cy="103901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Chevron 33"/>
          <p:cNvSpPr/>
          <p:nvPr/>
        </p:nvSpPr>
        <p:spPr>
          <a:xfrm rot="5400000">
            <a:off x="6586934" y="3368834"/>
            <a:ext cx="990600" cy="103901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hevron 35"/>
          <p:cNvSpPr/>
          <p:nvPr/>
        </p:nvSpPr>
        <p:spPr>
          <a:xfrm rot="5400000">
            <a:off x="6577409" y="4014391"/>
            <a:ext cx="990600" cy="1039018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Chevron 37"/>
          <p:cNvSpPr/>
          <p:nvPr/>
        </p:nvSpPr>
        <p:spPr>
          <a:xfrm rot="5400000">
            <a:off x="6577409" y="4700191"/>
            <a:ext cx="990600" cy="1039018"/>
          </a:xfrm>
          <a:prstGeom prst="chevr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Chevron 39"/>
          <p:cNvSpPr/>
          <p:nvPr/>
        </p:nvSpPr>
        <p:spPr>
          <a:xfrm rot="5400000">
            <a:off x="6586934" y="5397659"/>
            <a:ext cx="990600" cy="1039018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15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069888" cy="1143000"/>
          </a:xfrm>
        </p:spPr>
        <p:txBody>
          <a:bodyPr/>
          <a:lstStyle/>
          <a:p>
            <a:r>
              <a:rPr lang="en-US" dirty="0" smtClean="0"/>
              <a:t>Data generators</a:t>
            </a:r>
            <a:endParaRPr lang="en-US" dirty="0"/>
          </a:p>
        </p:txBody>
      </p:sp>
      <p:pic>
        <p:nvPicPr>
          <p:cNvPr id="17" name="Content Placeholder 16" descr="Snowflak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75713"/>
            <a:ext cx="4144963" cy="4144963"/>
          </a:xfrm>
          <a:prstGeom prst="rect">
            <a:avLst/>
          </a:prstGeom>
        </p:spPr>
      </p:pic>
      <p:pic>
        <p:nvPicPr>
          <p:cNvPr id="2050" name="Picture 2" descr="Snowfl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301">
            <a:off x="3971925" y="2026175"/>
            <a:ext cx="1200150" cy="120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inal_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935">
            <a:off x="4671469" y="945103"/>
            <a:ext cx="1201737" cy="120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lou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0569">
            <a:off x="111789" y="4758320"/>
            <a:ext cx="1193800" cy="1195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final_Spiral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043238"/>
            <a:ext cx="11525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GlobeSomething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47717">
            <a:off x="6341899" y="610944"/>
            <a:ext cx="2743200" cy="2651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Someth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046287">
            <a:off x="6172006" y="2775586"/>
            <a:ext cx="2154792" cy="2063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ddfs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82177">
            <a:off x="1212471" y="5000777"/>
            <a:ext cx="2257787" cy="2061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Something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421649">
            <a:off x="2618336" y="3796814"/>
            <a:ext cx="1912425" cy="1855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GlobeSt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8872">
            <a:off x="6710176" y="4036886"/>
            <a:ext cx="2833185" cy="263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MonaLis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37023">
            <a:off x="3193257" y="3522795"/>
            <a:ext cx="3367086" cy="3367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Clipboard-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150110">
            <a:off x="5079859" y="2673719"/>
            <a:ext cx="1261635" cy="1101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2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Mathematical identities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25707"/>
              </p:ext>
            </p:extLst>
          </p:nvPr>
        </p:nvGraphicFramePr>
        <p:xfrm>
          <a:off x="1219200" y="2447925"/>
          <a:ext cx="14668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888840" imgH="266400" progId="Equation.3">
                  <p:embed/>
                </p:oleObj>
              </mc:Choice>
              <mc:Fallback>
                <p:oleObj name="Equation" r:id="rId3" imgW="88884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47925"/>
                        <a:ext cx="1466850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5086"/>
              </p:ext>
            </p:extLst>
          </p:nvPr>
        </p:nvGraphicFramePr>
        <p:xfrm>
          <a:off x="1219200" y="3048000"/>
          <a:ext cx="355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2044440" imgH="215640" progId="Equation.3">
                  <p:embed/>
                </p:oleObj>
              </mc:Choice>
              <mc:Fallback>
                <p:oleObj name="Equation" r:id="rId5" imgW="20444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0"/>
                        <a:ext cx="35560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9"/>
          <p:cNvGrpSpPr/>
          <p:nvPr/>
        </p:nvGrpSpPr>
        <p:grpSpPr>
          <a:xfrm>
            <a:off x="5915371" y="4027815"/>
            <a:ext cx="2667000" cy="2031325"/>
            <a:chOff x="4495800" y="1219200"/>
            <a:chExt cx="2667000" cy="2031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95800" y="1219200"/>
                  <a:ext cx="2667000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Identity formula</a:t>
                  </a:r>
                </a:p>
                <a:p>
                  <a:r>
                    <a:rPr lang="en-US" sz="2000" dirty="0" smtClean="0"/>
                    <a:t>    =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 ∪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a14:m>
                  <a:endParaRPr lang="en-US" sz="2000" dirty="0" smtClean="0"/>
                </a:p>
                <a:p>
                  <a:r>
                    <a:rPr lang="en-US" sz="2000" dirty="0" smtClean="0"/>
                    <a:t>    =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 ∩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a14:m>
                  <a:endParaRPr lang="en-US" sz="2000" dirty="0" smtClean="0"/>
                </a:p>
                <a:p>
                  <a:r>
                    <a:rPr lang="en-US" sz="2000" dirty="0" smtClean="0"/>
                    <a:t>    = A / B</a:t>
                  </a:r>
                </a:p>
                <a:p>
                  <a:r>
                    <a:rPr lang="en-US" sz="2000" dirty="0" smtClean="0"/>
                    <a:t>    = B / A</a:t>
                  </a:r>
                </a:p>
                <a:p>
                  <a:r>
                    <a:rPr lang="en-US" sz="2800" b="1" dirty="0" smtClean="0"/>
                    <a:t>     = u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a14:m>
                  <a:r>
                    <a:rPr lang="en-US" sz="2800" b="1" dirty="0" smtClean="0"/>
                    <a:t>  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1219200"/>
                  <a:ext cx="2667000" cy="20313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826" t="-1502" b="-7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4572000" y="1905000"/>
              <a:ext cx="152400" cy="152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72000" y="2209800"/>
              <a:ext cx="152400" cy="152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572000" y="2514600"/>
              <a:ext cx="152400" cy="152400"/>
            </a:xfrm>
            <a:prstGeom prst="roundRect">
              <a:avLst/>
            </a:prstGeom>
            <a:solidFill>
              <a:srgbClr val="2CFF2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57800" y="2819400"/>
              <a:ext cx="304800" cy="304800"/>
            </a:xfrm>
            <a:prstGeom prst="roundRect">
              <a:avLst/>
            </a:prstGeom>
            <a:solidFill>
              <a:srgbClr val="2CFF2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867400" y="2819400"/>
              <a:ext cx="304800" cy="3048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77000" y="2819400"/>
              <a:ext cx="304800" cy="304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72000" y="1600200"/>
              <a:ext cx="152400" cy="1524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72000" y="2819400"/>
              <a:ext cx="304800" cy="304800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2650" y="3962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676650" y="3962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4111" name="Picture 15" descr="Identity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578350"/>
            <a:ext cx="30289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Identity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2590800"/>
            <a:ext cx="2811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543297" y="5517391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97" y="5517391"/>
                <a:ext cx="304800" cy="523220"/>
              </a:xfrm>
              <a:prstGeom prst="rect">
                <a:avLst/>
              </a:prstGeom>
              <a:blipFill rotWithShape="1">
                <a:blip r:embed="rId10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8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 of bug repro steps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762375"/>
            <a:ext cx="5715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43325"/>
            <a:ext cx="5715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43325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Large objects may have thousands of points</a:t>
            </a:r>
          </a:p>
          <a:p>
            <a:r>
              <a:rPr lang="en-US" dirty="0" smtClean="0"/>
              <a:t>Hard to analyze and pinpoint the problem</a:t>
            </a:r>
          </a:p>
          <a:p>
            <a:r>
              <a:rPr lang="en-US" dirty="0" smtClean="0"/>
              <a:t>Solution: </a:t>
            </a:r>
            <a:r>
              <a:rPr lang="en-US" dirty="0" smtClean="0"/>
              <a:t>minimize!</a:t>
            </a:r>
            <a:endParaRPr lang="en-US" dirty="0" smtClean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752850"/>
            <a:ext cx="5715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Minimization of bug repro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</a:t>
            </a:r>
            <a:r>
              <a:rPr lang="en-US" dirty="0" smtClean="0"/>
              <a:t>rate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00731"/>
              </p:ext>
            </p:extLst>
          </p:nvPr>
        </p:nvGraphicFramePr>
        <p:xfrm>
          <a:off x="304800" y="2514600"/>
          <a:ext cx="426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46747"/>
              </p:ext>
            </p:extLst>
          </p:nvPr>
        </p:nvGraphicFramePr>
        <p:xfrm>
          <a:off x="4648200" y="2819400"/>
          <a:ext cx="4376737" cy="276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spatial: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www.microsoft.com/sqlserver/2008/en/us/spatial-data.aspx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authors</a:t>
            </a:r>
            <a:endParaRPr lang="en-US" dirty="0" smtClean="0"/>
          </a:p>
          <a:p>
            <a:pPr lvl="1"/>
            <a:r>
              <a:rPr lang="en-US" dirty="0" err="1"/>
              <a:t>Branislav</a:t>
            </a:r>
            <a:r>
              <a:rPr lang="en-US" dirty="0"/>
              <a:t> </a:t>
            </a:r>
            <a:r>
              <a:rPr lang="en-US" dirty="0" err="1"/>
              <a:t>Uzelac</a:t>
            </a:r>
            <a:r>
              <a:rPr lang="en-US" dirty="0"/>
              <a:t>, </a:t>
            </a:r>
            <a:r>
              <a:rPr lang="en-US" dirty="0" smtClean="0">
                <a:hlinkClick r:id="rId3"/>
              </a:rPr>
              <a:t>bruzel@microsoft.com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/>
              <a:t>Nemanja Matkovic, </a:t>
            </a:r>
            <a:r>
              <a:rPr lang="en-US" dirty="0" smtClean="0">
                <a:hlinkClick r:id="rId4"/>
              </a:rPr>
              <a:t>nemanjam@microsoft.com</a:t>
            </a:r>
            <a:endParaRPr lang="en-US" dirty="0"/>
          </a:p>
          <a:p>
            <a:pPr lvl="1"/>
            <a:r>
              <a:rPr lang="en-US" dirty="0" err="1"/>
              <a:t>Danica</a:t>
            </a:r>
            <a:r>
              <a:rPr lang="en-US" dirty="0"/>
              <a:t> </a:t>
            </a:r>
            <a:r>
              <a:rPr lang="en-US" dirty="0" err="1"/>
              <a:t>Porobic</a:t>
            </a:r>
            <a:r>
              <a:rPr lang="en-US" dirty="0"/>
              <a:t>, </a:t>
            </a:r>
            <a:r>
              <a:rPr lang="en-US" dirty="0" smtClean="0">
                <a:hlinkClick r:id="rId5"/>
              </a:rPr>
              <a:t>danica.porobic@epfl.ch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10175</TotalTime>
  <Words>155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Testing spatial methods in  SQL Server 11.0</vt:lpstr>
      <vt:lpstr>Introduction to Spatial</vt:lpstr>
      <vt:lpstr>Testing strategy at a glance</vt:lpstr>
      <vt:lpstr>Data generators</vt:lpstr>
      <vt:lpstr>Data generators</vt:lpstr>
      <vt:lpstr>Testing strategy</vt:lpstr>
      <vt:lpstr>Minimization of bug repro steps</vt:lpstr>
      <vt:lpstr>Minimization of bug repro steps</vt:lpstr>
      <vt:lpstr>Questions?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spatial methods in SQL Server 11.0</dc:title>
  <dc:creator>Branislav Uzelac</dc:creator>
  <cp:lastModifiedBy>Branislav Uzelac</cp:lastModifiedBy>
  <cp:revision>55</cp:revision>
  <dcterms:created xsi:type="dcterms:W3CDTF">2011-05-25T14:41:39Z</dcterms:created>
  <dcterms:modified xsi:type="dcterms:W3CDTF">2011-06-12T15:58:46Z</dcterms:modified>
</cp:coreProperties>
</file>